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F:\RESPALDO_2011\INFORMES\Patronato\informe%20patronato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F:\GraficaLibro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Escritorio\Enfermer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MX">
                <a:solidFill>
                  <a:srgbClr val="0000FF"/>
                </a:solidFill>
              </a:defRPr>
            </a:pPr>
            <a:r>
              <a:rPr lang="es-MX">
                <a:solidFill>
                  <a:srgbClr val="0000FF"/>
                </a:solidFill>
              </a:rPr>
              <a:t>Gasto</a:t>
            </a:r>
            <a:r>
              <a:rPr lang="es-MX" baseline="0">
                <a:solidFill>
                  <a:srgbClr val="0000FF"/>
                </a:solidFill>
              </a:rPr>
              <a:t> y Abast</a:t>
            </a:r>
            <a:r>
              <a:rPr lang="es-MX">
                <a:solidFill>
                  <a:srgbClr val="0000FF"/>
                </a:solidFill>
              </a:rPr>
              <a:t>o de Medicamentos</a:t>
            </a:r>
            <a:r>
              <a:rPr lang="es-MX" baseline="0">
                <a:solidFill>
                  <a:srgbClr val="0000FF"/>
                </a:solidFill>
              </a:rPr>
              <a:t> </a:t>
            </a:r>
            <a:endParaRPr lang="es-MX">
              <a:solidFill>
                <a:srgbClr val="0000FF"/>
              </a:solidFill>
            </a:endParaRPr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Hoja1!$B$59</c:f>
              <c:strCache>
                <c:ptCount val="1"/>
                <c:pt idx="0">
                  <c:v>gasto </c:v>
                </c:pt>
              </c:strCache>
            </c:strRef>
          </c:tx>
          <c:dLbls>
            <c:dLbl>
              <c:idx val="0"/>
              <c:layout>
                <c:manualLayout>
                  <c:x val="6.6554449924851114E-3"/>
                  <c:y val="-4.5666823401803974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spPr/>
              <c:txPr>
                <a:bodyPr/>
                <a:lstStyle/>
                <a:p>
                  <a:pPr>
                    <a:defRPr lang="es-MX" sz="1600" b="1" i="1"/>
                  </a:pPr>
                  <a:endParaRPr lang="es-ES"/>
                </a:p>
              </c:txPr>
            </c:dLbl>
            <c:txPr>
              <a:bodyPr/>
              <a:lstStyle/>
              <a:p>
                <a:pPr>
                  <a:defRPr lang="es-MX" sz="1600"/>
                </a:pPr>
                <a:endParaRPr lang="es-ES"/>
              </a:p>
            </c:txPr>
            <c:showVal val="1"/>
          </c:dLbls>
          <c:cat>
            <c:numRef>
              <c:f>Hoja1!$C$58:$E$58</c:f>
              <c:numCache>
                <c:formatCode>General</c:formatCode>
                <c:ptCount val="3"/>
                <c:pt idx="0">
                  <c:v>2008</c:v>
                </c:pt>
                <c:pt idx="1">
                  <c:v>2010</c:v>
                </c:pt>
                <c:pt idx="2">
                  <c:v>2013</c:v>
                </c:pt>
              </c:numCache>
            </c:numRef>
          </c:cat>
          <c:val>
            <c:numRef>
              <c:f>Hoja1!$C$59:$E$59</c:f>
              <c:numCache>
                <c:formatCode>#,##0</c:formatCode>
                <c:ptCount val="3"/>
                <c:pt idx="0">
                  <c:v>87564805</c:v>
                </c:pt>
                <c:pt idx="1">
                  <c:v>82769861</c:v>
                </c:pt>
                <c:pt idx="2">
                  <c:v>74916649</c:v>
                </c:pt>
              </c:numCache>
            </c:numRef>
          </c:val>
        </c:ser>
        <c:ser>
          <c:idx val="1"/>
          <c:order val="1"/>
          <c:tx>
            <c:strRef>
              <c:f>Hoja1!$B$60</c:f>
              <c:strCache>
                <c:ptCount val="1"/>
                <c:pt idx="0">
                  <c:v>abasto </c:v>
                </c:pt>
              </c:strCache>
            </c:strRef>
          </c:tx>
          <c:marker>
            <c:spPr>
              <a:solidFill>
                <a:schemeClr val="accent6"/>
              </a:solidFill>
            </c:spPr>
          </c:marker>
          <c:dLbls>
            <c:dLbl>
              <c:idx val="0"/>
              <c:layout>
                <c:manualLayout>
                  <c:x val="-3.4012468216319806E-2"/>
                  <c:y val="0.26025203263898089"/>
                </c:manualLayout>
              </c:layout>
              <c:spPr/>
              <c:txPr>
                <a:bodyPr/>
                <a:lstStyle/>
                <a:p>
                  <a:pPr>
                    <a:defRPr lang="es-MX" sz="1600" b="1"/>
                  </a:pPr>
                  <a:endParaRPr lang="es-ES"/>
                </a:p>
              </c:txPr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3.7046067208465525E-2"/>
                  <c:y val="-0.42997609207480969"/>
                </c:manualLayout>
              </c:layout>
              <c:spPr/>
              <c:txPr>
                <a:bodyPr/>
                <a:lstStyle/>
                <a:p>
                  <a:pPr>
                    <a:defRPr lang="es-MX" sz="1800" b="1" i="1">
                      <a:solidFill>
                        <a:srgbClr val="006600"/>
                      </a:solidFill>
                    </a:defRPr>
                  </a:pPr>
                  <a:endParaRPr lang="es-ES"/>
                </a:p>
              </c:txPr>
              <c:showVal val="1"/>
            </c:dLbl>
            <c:txPr>
              <a:bodyPr/>
              <a:lstStyle/>
              <a:p>
                <a:pPr>
                  <a:defRPr lang="es-MX" sz="1600"/>
                </a:pPr>
                <a:endParaRPr lang="es-ES"/>
              </a:p>
            </c:txPr>
            <c:showVal val="1"/>
          </c:dLbls>
          <c:cat>
            <c:numRef>
              <c:f>Hoja1!$C$58:$E$58</c:f>
              <c:numCache>
                <c:formatCode>General</c:formatCode>
                <c:ptCount val="3"/>
                <c:pt idx="0">
                  <c:v>2008</c:v>
                </c:pt>
                <c:pt idx="1">
                  <c:v>2010</c:v>
                </c:pt>
                <c:pt idx="2">
                  <c:v>2013</c:v>
                </c:pt>
              </c:numCache>
            </c:numRef>
          </c:cat>
          <c:val>
            <c:numRef>
              <c:f>Hoja1!$C$60:$E$60</c:f>
              <c:numCache>
                <c:formatCode>0%</c:formatCode>
                <c:ptCount val="3"/>
                <c:pt idx="0">
                  <c:v>0.8</c:v>
                </c:pt>
                <c:pt idx="1">
                  <c:v>0.95000000000000062</c:v>
                </c:pt>
                <c:pt idx="2">
                  <c:v>0.98</c:v>
                </c:pt>
              </c:numCache>
            </c:numRef>
          </c:val>
        </c:ser>
        <c:dLbls>
          <c:showVal val="1"/>
        </c:dLbls>
        <c:marker val="1"/>
        <c:axId val="57560064"/>
        <c:axId val="57590528"/>
      </c:lineChart>
      <c:catAx>
        <c:axId val="5756006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57590528"/>
        <c:crosses val="autoZero"/>
        <c:auto val="1"/>
        <c:lblAlgn val="ctr"/>
        <c:lblOffset val="100"/>
      </c:catAx>
      <c:valAx>
        <c:axId val="57590528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57560064"/>
        <c:crosses val="autoZero"/>
        <c:crossBetween val="between"/>
      </c:valAx>
      <c:spPr>
        <a:noFill/>
      </c:spPr>
    </c:plotArea>
    <c:plotVisOnly val="1"/>
    <c:dispBlanksAs val="zero"/>
  </c:chart>
  <c:spPr>
    <a:noFill/>
  </c:sp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0.23844740270775552"/>
          <c:y val="5.1400554097404488E-2"/>
          <c:w val="0.67544130364999566"/>
          <c:h val="0.8326195683872849"/>
        </c:manualLayout>
      </c:layout>
      <c:lineChart>
        <c:grouping val="standard"/>
        <c:ser>
          <c:idx val="2"/>
          <c:order val="0"/>
          <c:tx>
            <c:strRef>
              <c:f>Hoja1!$A$4</c:f>
              <c:strCache>
                <c:ptCount val="1"/>
                <c:pt idx="0">
                  <c:v>Jefe de Depto.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Hoja1!$B$1:$D$1</c:f>
              <c:numCache>
                <c:formatCode>General</c:formatCode>
                <c:ptCount val="3"/>
                <c:pt idx="0">
                  <c:v>2003</c:v>
                </c:pt>
                <c:pt idx="1">
                  <c:v>2005</c:v>
                </c:pt>
                <c:pt idx="2">
                  <c:v>2014</c:v>
                </c:pt>
              </c:numCache>
            </c:numRef>
          </c:cat>
          <c:val>
            <c:numRef>
              <c:f>Hoja1!$B$4:$D$4</c:f>
              <c:numCache>
                <c:formatCode>_-* #,##0_-;\-* #,##0_-;_-* "-"??_-;_-@_-</c:formatCode>
                <c:ptCount val="3"/>
                <c:pt idx="0">
                  <c:v>417.39400000000001</c:v>
                </c:pt>
                <c:pt idx="1">
                  <c:v>417.39400000000001</c:v>
                </c:pt>
                <c:pt idx="2">
                  <c:v>417.39400000000001</c:v>
                </c:pt>
              </c:numCache>
            </c:numRef>
          </c:val>
        </c:ser>
        <c:ser>
          <c:idx val="3"/>
          <c:order val="1"/>
          <c:tx>
            <c:strRef>
              <c:f>Hoja1!$A$5</c:f>
              <c:strCache>
                <c:ptCount val="1"/>
                <c:pt idx="0">
                  <c:v>Jefe de Servicio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chemeClr val="bg1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Hoja1!$B$1:$D$1</c:f>
              <c:numCache>
                <c:formatCode>General</c:formatCode>
                <c:ptCount val="3"/>
                <c:pt idx="0">
                  <c:v>2003</c:v>
                </c:pt>
                <c:pt idx="1">
                  <c:v>2005</c:v>
                </c:pt>
                <c:pt idx="2">
                  <c:v>2014</c:v>
                </c:pt>
              </c:numCache>
            </c:numRef>
          </c:cat>
          <c:val>
            <c:numRef>
              <c:f>Hoja1!$B$5:$D$5</c:f>
              <c:numCache>
                <c:formatCode>_-* #,##0_-;\-* #,##0_-;_-* "-"??_-;_-@_-</c:formatCode>
                <c:ptCount val="3"/>
                <c:pt idx="0">
                  <c:v>350.67</c:v>
                </c:pt>
                <c:pt idx="1">
                  <c:v>418.94900000000001</c:v>
                </c:pt>
                <c:pt idx="2">
                  <c:v>566.52300000000002</c:v>
                </c:pt>
              </c:numCache>
            </c:numRef>
          </c:val>
        </c:ser>
        <c:ser>
          <c:idx val="4"/>
          <c:order val="2"/>
          <c:tx>
            <c:strRef>
              <c:f>Hoja1!$A$6</c:f>
              <c:strCache>
                <c:ptCount val="1"/>
                <c:pt idx="0">
                  <c:v>Especialista A</c:v>
                </c:pt>
              </c:strCache>
            </c:strRef>
          </c:tx>
          <c:spPr>
            <a:ln>
              <a:solidFill>
                <a:srgbClr val="002776"/>
              </a:solidFill>
            </a:ln>
          </c:spPr>
          <c:marker>
            <c:spPr>
              <a:ln>
                <a:solidFill>
                  <a:srgbClr val="002776"/>
                </a:solidFill>
              </a:ln>
            </c:spPr>
          </c:marker>
          <c:cat>
            <c:numRef>
              <c:f>Hoja1!$B$1:$D$1</c:f>
              <c:numCache>
                <c:formatCode>General</c:formatCode>
                <c:ptCount val="3"/>
                <c:pt idx="0">
                  <c:v>2003</c:v>
                </c:pt>
                <c:pt idx="1">
                  <c:v>2005</c:v>
                </c:pt>
                <c:pt idx="2">
                  <c:v>2014</c:v>
                </c:pt>
              </c:numCache>
            </c:numRef>
          </c:cat>
          <c:val>
            <c:numRef>
              <c:f>Hoja1!$B$6:$D$6</c:f>
              <c:numCache>
                <c:formatCode>_-* #,##0_-;\-* #,##0_-;_-* "-"??_-;_-@_-</c:formatCode>
                <c:ptCount val="3"/>
                <c:pt idx="0">
                  <c:v>257.56799999999993</c:v>
                </c:pt>
                <c:pt idx="1">
                  <c:v>351.47599999999937</c:v>
                </c:pt>
                <c:pt idx="2">
                  <c:v>480.58099999999945</c:v>
                </c:pt>
              </c:numCache>
            </c:numRef>
          </c:val>
        </c:ser>
        <c:ser>
          <c:idx val="5"/>
          <c:order val="3"/>
          <c:cat>
            <c:strRef>
              <c:f>Hoja1!$A$2:$A$5</c:f>
              <c:strCache>
                <c:ptCount val="4"/>
                <c:pt idx="0">
                  <c:v>Dirctor de Área</c:v>
                </c:pt>
                <c:pt idx="1">
                  <c:v>Subdirector</c:v>
                </c:pt>
                <c:pt idx="2">
                  <c:v>Jefe de Depto.</c:v>
                </c:pt>
                <c:pt idx="3">
                  <c:v>Jefe de Servicio</c:v>
                </c:pt>
              </c:strCache>
            </c:strRef>
          </c:cat>
          <c:val>
            <c:numRef>
              <c:f>Hoja1!$A$6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marker val="1"/>
        <c:axId val="57513856"/>
        <c:axId val="57515392"/>
      </c:lineChart>
      <c:catAx>
        <c:axId val="575138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s-ES"/>
          </a:p>
        </c:txPr>
        <c:crossAx val="57515392"/>
        <c:crossesAt val="200"/>
        <c:auto val="1"/>
        <c:lblAlgn val="ctr"/>
        <c:lblOffset val="100"/>
      </c:catAx>
      <c:valAx>
        <c:axId val="57515392"/>
        <c:scaling>
          <c:orientation val="minMax"/>
          <c:min val="200"/>
        </c:scaling>
        <c:axPos val="l"/>
        <c:numFmt formatCode="_-* #,##0_-;\-* #,##0_-;_-* &quot;-&quot;??_-;_-@_-" sourceLinked="1"/>
        <c:majorTickMark val="none"/>
        <c:tickLblPos val="high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s-ES"/>
          </a:p>
        </c:txPr>
        <c:crossAx val="57513856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000" b="1">
          <a:latin typeface="Arial" pitchFamily="34" charset="0"/>
          <a:cs typeface="Arial" pitchFamily="34" charset="0"/>
        </a:defRPr>
      </a:pPr>
      <a:endParaRPr lang="es-E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s-MX"/>
              <a:t>Nivel</a:t>
            </a:r>
            <a:r>
              <a:rPr lang="es-MX" baseline="0"/>
              <a:t> Academico del Personal de Enfermer</a:t>
            </a:r>
            <a:r>
              <a:rPr lang="es-MX"/>
              <a:t>ía</a:t>
            </a:r>
          </a:p>
        </c:rich>
      </c:tx>
      <c:layout/>
      <c:overlay val="1"/>
    </c:title>
    <c:view3D>
      <c:rAngAx val="1"/>
    </c:view3D>
    <c:plotArea>
      <c:layout>
        <c:manualLayout>
          <c:layoutTarget val="inner"/>
          <c:xMode val="edge"/>
          <c:yMode val="edge"/>
          <c:x val="5.9086624098159131E-2"/>
          <c:y val="2.4594363692972784E-2"/>
          <c:w val="0.92327644444511781"/>
          <c:h val="0.89414609434434189"/>
        </c:manualLayout>
      </c:layout>
      <c:bar3DChart>
        <c:barDir val="col"/>
        <c:grouping val="clustered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etal">
              <a:bevelT w="38100" h="38100"/>
              <a:bevelB w="38100" h="38100"/>
            </a:sp3d>
          </c:spPr>
          <c:dPt>
            <c:idx val="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38100" h="38100"/>
                <a:bevelB w="38100" h="38100"/>
              </a:sp3d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38100" h="38100"/>
                <a:bevelB w="38100" h="381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38100" h="38100"/>
                <a:bevelB w="38100" h="38100"/>
              </a:sp3d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38100" h="38100"/>
                <a:bevelB w="38100" h="38100"/>
              </a:sp3d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38100" h="38100"/>
                <a:bevelB w="38100" h="38100"/>
              </a:sp3d>
            </c:spPr>
          </c:dPt>
          <c:dLbls>
            <c:dLbl>
              <c:idx val="0"/>
              <c:layout>
                <c:manualLayout>
                  <c:x val="2.0843646267036792E-2"/>
                  <c:y val="-2.2008249916674966E-2"/>
                </c:manualLayout>
              </c:layout>
              <c:showVal val="1"/>
            </c:dLbl>
            <c:dLbl>
              <c:idx val="1"/>
              <c:layout>
                <c:manualLayout>
                  <c:x val="2.0843646267036792E-2"/>
                  <c:y val="-2.9344333222233152E-2"/>
                </c:manualLayout>
              </c:layout>
              <c:showVal val="1"/>
            </c:dLbl>
            <c:dLbl>
              <c:idx val="2"/>
              <c:layout>
                <c:manualLayout>
                  <c:x val="3.3670505508290281E-2"/>
                  <c:y val="-1.4672166611116541E-2"/>
                </c:manualLayout>
              </c:layout>
              <c:showVal val="1"/>
            </c:dLbl>
            <c:dLbl>
              <c:idx val="3"/>
              <c:layout>
                <c:manualLayout>
                  <c:x val="1.9240288861880176E-2"/>
                  <c:y val="-1.4672166611116541E-2"/>
                </c:manualLayout>
              </c:layout>
              <c:showVal val="1"/>
            </c:dLbl>
            <c:dLbl>
              <c:idx val="4"/>
              <c:layout>
                <c:manualLayout>
                  <c:x val="9.6201444309400568E-3"/>
                  <c:y val="-2.2008249916674966E-2"/>
                </c:manualLayout>
              </c:layout>
              <c:showVal val="1"/>
            </c:dLbl>
            <c:dLbl>
              <c:idx val="5"/>
              <c:layout>
                <c:manualLayout>
                  <c:x val="1.7636931456723546E-2"/>
                  <c:y val="-1.8340208263895721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222*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Val val="1"/>
          </c:dLbls>
          <c:cat>
            <c:strRef>
              <c:f>Hoja1!$A$8:$A$13</c:f>
              <c:strCache>
                <c:ptCount val="6"/>
                <c:pt idx="0">
                  <c:v>Maestría</c:v>
                </c:pt>
                <c:pt idx="1">
                  <c:v>Posgrado</c:v>
                </c:pt>
                <c:pt idx="2">
                  <c:v>Licenciatura</c:v>
                </c:pt>
                <c:pt idx="3">
                  <c:v>Preparatoria</c:v>
                </c:pt>
                <c:pt idx="4">
                  <c:v>Postécnico</c:v>
                </c:pt>
                <c:pt idx="5">
                  <c:v>Secundaria</c:v>
                </c:pt>
              </c:strCache>
            </c:strRef>
          </c:cat>
          <c:val>
            <c:numRef>
              <c:f>Hoja1!$B$8:$B$13</c:f>
              <c:numCache>
                <c:formatCode>General</c:formatCode>
                <c:ptCount val="6"/>
                <c:pt idx="0">
                  <c:v>27</c:v>
                </c:pt>
                <c:pt idx="1">
                  <c:v>96</c:v>
                </c:pt>
                <c:pt idx="2">
                  <c:v>355</c:v>
                </c:pt>
                <c:pt idx="3">
                  <c:v>51</c:v>
                </c:pt>
                <c:pt idx="4">
                  <c:v>37</c:v>
                </c:pt>
                <c:pt idx="5">
                  <c:v>222</c:v>
                </c:pt>
              </c:numCache>
            </c:numRef>
          </c:val>
        </c:ser>
        <c:shape val="box"/>
        <c:axId val="58131968"/>
        <c:axId val="58133504"/>
        <c:axId val="0"/>
      </c:bar3DChart>
      <c:catAx>
        <c:axId val="58131968"/>
        <c:scaling>
          <c:orientation val="minMax"/>
        </c:scaling>
        <c:axPos val="b"/>
        <c:tickLblPos val="nextTo"/>
        <c:crossAx val="58133504"/>
        <c:crosses val="autoZero"/>
        <c:auto val="1"/>
        <c:lblAlgn val="ctr"/>
        <c:lblOffset val="100"/>
      </c:catAx>
      <c:valAx>
        <c:axId val="58133504"/>
        <c:scaling>
          <c:orientation val="minMax"/>
        </c:scaling>
        <c:axPos val="l"/>
        <c:numFmt formatCode="General" sourceLinked="1"/>
        <c:tickLblPos val="nextTo"/>
        <c:crossAx val="58131968"/>
        <c:crosses val="autoZero"/>
        <c:crossBetween val="between"/>
      </c:valAx>
    </c:plotArea>
    <c:plotVisOnly val="1"/>
    <c:dispBlanksAs val="gap"/>
  </c:chart>
  <c:spPr>
    <a:noFill/>
    <a:ln>
      <a:noFill/>
    </a:ln>
  </c:spPr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0.18717</cdr:x>
      <cdr:y>0.33159</cdr:y>
    </cdr:from>
    <cdr:to>
      <cdr:x>0.79702</cdr:x>
      <cdr:y>0.534</cdr:y>
    </cdr:to>
    <cdr:grpSp>
      <cdr:nvGrpSpPr>
        <cdr:cNvPr id="2" name="1 Grupo"/>
        <cdr:cNvGrpSpPr/>
      </cdr:nvGrpSpPr>
      <cdr:grpSpPr>
        <a:xfrm xmlns:a="http://schemas.openxmlformats.org/drawingml/2006/main">
          <a:off x="1428640" y="1567665"/>
          <a:ext cx="4654893" cy="956938"/>
          <a:chOff x="1437113" y="1497709"/>
          <a:chExt cx="4654892" cy="1083961"/>
        </a:xfrm>
      </cdr:grpSpPr>
      <cdr:cxnSp macro="">
        <cdr:nvCxnSpPr>
          <cdr:cNvPr id="3" name="2 Conector recto"/>
          <cdr:cNvCxnSpPr/>
        </cdr:nvCxnSpPr>
        <cdr:spPr>
          <a:xfrm xmlns:a="http://schemas.openxmlformats.org/drawingml/2006/main" flipV="1">
            <a:off x="1437113" y="1826898"/>
            <a:ext cx="2425413" cy="754772"/>
          </a:xfrm>
          <a:prstGeom xmlns:a="http://schemas.openxmlformats.org/drawingml/2006/main" prst="line">
            <a:avLst/>
          </a:prstGeom>
          <a:ln xmlns:a="http://schemas.openxmlformats.org/drawingml/2006/main" w="31750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5" name="4 Conector recto"/>
          <cdr:cNvCxnSpPr/>
        </cdr:nvCxnSpPr>
        <cdr:spPr>
          <a:xfrm xmlns:a="http://schemas.openxmlformats.org/drawingml/2006/main" flipV="1">
            <a:off x="3809325" y="1497709"/>
            <a:ext cx="2282680" cy="342041"/>
          </a:xfrm>
          <a:prstGeom xmlns:a="http://schemas.openxmlformats.org/drawingml/2006/main" prst="line">
            <a:avLst/>
          </a:prstGeom>
          <a:ln xmlns:a="http://schemas.openxmlformats.org/drawingml/2006/main" w="31750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0.04133</cdr:x>
      <cdr:y>0.39573</cdr:y>
    </cdr:from>
    <cdr:to>
      <cdr:x>0.29164</cdr:x>
      <cdr:y>0.46445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273603" y="1590659"/>
          <a:ext cx="1657021" cy="276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es-MX" sz="1100" b="1" dirty="0">
              <a:solidFill>
                <a:sysClr val="windowText" lastClr="000000">
                  <a:lumMod val="50000"/>
                  <a:lumOff val="50000"/>
                </a:sysClr>
              </a:solidFill>
              <a:latin typeface="Arial" pitchFamily="34" charset="0"/>
              <a:cs typeface="Arial" pitchFamily="34" charset="0"/>
            </a:rPr>
            <a:t>Jefe de Depto.      ($417.4)</a:t>
          </a:r>
        </a:p>
      </cdr:txBody>
    </cdr:sp>
  </cdr:relSizeAnchor>
  <cdr:relSizeAnchor xmlns:cdr="http://schemas.openxmlformats.org/drawingml/2006/chartDrawing">
    <cdr:from>
      <cdr:x>0.05716</cdr:x>
      <cdr:y>0.53791</cdr:y>
    </cdr:from>
    <cdr:to>
      <cdr:x>0.30747</cdr:x>
      <cdr:y>0.60663</cdr:y>
    </cdr:to>
    <cdr:sp macro="" textlink="">
      <cdr:nvSpPr>
        <cdr:cNvPr id="6" name="1 CuadroTexto"/>
        <cdr:cNvSpPr txBox="1"/>
      </cdr:nvSpPr>
      <cdr:spPr>
        <a:xfrm xmlns:a="http://schemas.openxmlformats.org/drawingml/2006/main">
          <a:off x="378378" y="2162161"/>
          <a:ext cx="1657021" cy="276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es-MX" sz="1100" b="1" dirty="0">
              <a:solidFill>
                <a:sysClr val="windowText" lastClr="000000">
                  <a:lumMod val="50000"/>
                  <a:lumOff val="50000"/>
                </a:sysClr>
              </a:solidFill>
              <a:latin typeface="Arial" pitchFamily="34" charset="0"/>
              <a:cs typeface="Arial" pitchFamily="34" charset="0"/>
            </a:rPr>
            <a:t>Jefe de Servicio      ($566.5)</a:t>
          </a:r>
        </a:p>
      </cdr:txBody>
    </cdr:sp>
  </cdr:relSizeAnchor>
  <cdr:relSizeAnchor xmlns:cdr="http://schemas.openxmlformats.org/drawingml/2006/chartDrawing">
    <cdr:from>
      <cdr:x>0.04133</cdr:x>
      <cdr:y>0.72512</cdr:y>
    </cdr:from>
    <cdr:to>
      <cdr:x>0.29164</cdr:x>
      <cdr:y>0.79384</cdr:y>
    </cdr:to>
    <cdr:sp macro="" textlink="">
      <cdr:nvSpPr>
        <cdr:cNvPr id="7" name="1 CuadroTexto"/>
        <cdr:cNvSpPr txBox="1"/>
      </cdr:nvSpPr>
      <cdr:spPr>
        <a:xfrm xmlns:a="http://schemas.openxmlformats.org/drawingml/2006/main">
          <a:off x="273603" y="2914659"/>
          <a:ext cx="1657021" cy="276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es-MX" sz="1100" b="1" dirty="0">
              <a:solidFill>
                <a:sysClr val="windowText" lastClr="000000">
                  <a:lumMod val="50000"/>
                  <a:lumOff val="50000"/>
                </a:sysClr>
              </a:solidFill>
              <a:latin typeface="Arial" pitchFamily="34" charset="0"/>
              <a:cs typeface="Arial" pitchFamily="34" charset="0"/>
            </a:rPr>
            <a:t>Especialista A      ($480.6)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46A0-6E56-4914-99CF-7BD3D487A11A}" type="datetimeFigureOut">
              <a:rPr lang="es-MX" smtClean="0"/>
              <a:pPr/>
              <a:t>09/04/2014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C66C-698F-46EF-9D47-951AACF9F53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46A0-6E56-4914-99CF-7BD3D487A11A}" type="datetimeFigureOut">
              <a:rPr lang="es-MX" smtClean="0"/>
              <a:pPr/>
              <a:t>09/04/2014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C66C-698F-46EF-9D47-951AACF9F53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46A0-6E56-4914-99CF-7BD3D487A11A}" type="datetimeFigureOut">
              <a:rPr lang="es-MX" smtClean="0"/>
              <a:pPr/>
              <a:t>09/04/2014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C66C-698F-46EF-9D47-951AACF9F53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51071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20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0488"/>
            <a:ext cx="66833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4 Imagen" descr="http://portal.salud.gob.mx/imgs/logoSALUD_hoz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863"/>
            <a:ext cx="29511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6163"/>
            <a:ext cx="9144000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732463"/>
            <a:ext cx="6524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7293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20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0488"/>
            <a:ext cx="66833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4 Imagen" descr="http://portal.salud.gob.mx/imgs/logoSALUD_hoz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863"/>
            <a:ext cx="29511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6163"/>
            <a:ext cx="9144000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732463"/>
            <a:ext cx="6524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7293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20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0488"/>
            <a:ext cx="66833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4 Imagen" descr="http://portal.salud.gob.mx/imgs/logoSALUD_hoz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863"/>
            <a:ext cx="29511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6163"/>
            <a:ext cx="9144000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732463"/>
            <a:ext cx="6524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7293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20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0488"/>
            <a:ext cx="66833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4 Imagen" descr="http://portal.salud.gob.mx/imgs/logoSALUD_hoz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863"/>
            <a:ext cx="29511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6163"/>
            <a:ext cx="9144000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732463"/>
            <a:ext cx="6524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7293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20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0488"/>
            <a:ext cx="66833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4 Imagen" descr="http://portal.salud.gob.mx/imgs/logoSALUD_hoz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863"/>
            <a:ext cx="29511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6163"/>
            <a:ext cx="9144000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732463"/>
            <a:ext cx="6524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7293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20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0488"/>
            <a:ext cx="66833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4 Imagen" descr="http://portal.salud.gob.mx/imgs/logoSALUD_hoz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863"/>
            <a:ext cx="29511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6163"/>
            <a:ext cx="9144000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732463"/>
            <a:ext cx="6524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7293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20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0488"/>
            <a:ext cx="66833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4 Imagen" descr="http://portal.salud.gob.mx/imgs/logoSALUD_hoz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863"/>
            <a:ext cx="29511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6163"/>
            <a:ext cx="9144000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732463"/>
            <a:ext cx="6524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729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46A0-6E56-4914-99CF-7BD3D487A11A}" type="datetimeFigureOut">
              <a:rPr lang="es-MX" smtClean="0"/>
              <a:pPr/>
              <a:t>09/04/2014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C66C-698F-46EF-9D47-951AACF9F53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20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0488"/>
            <a:ext cx="66833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4 Imagen" descr="http://portal.salud.gob.mx/imgs/logoSALUD_hoz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863"/>
            <a:ext cx="29511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6163"/>
            <a:ext cx="9144000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732463"/>
            <a:ext cx="6524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7293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20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0488"/>
            <a:ext cx="66833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4 Imagen" descr="http://portal.salud.gob.mx/imgs/logoSALUD_hoz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863"/>
            <a:ext cx="29511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6163"/>
            <a:ext cx="9144000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732463"/>
            <a:ext cx="6524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7293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20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0488"/>
            <a:ext cx="66833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4 Imagen" descr="http://portal.salud.gob.mx/imgs/logoSALUD_hoz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863"/>
            <a:ext cx="29511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6163"/>
            <a:ext cx="9144000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732463"/>
            <a:ext cx="6524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7293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20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0488"/>
            <a:ext cx="66833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4 Imagen" descr="http://portal.salud.gob.mx/imgs/logoSALUD_hoz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863"/>
            <a:ext cx="29511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6163"/>
            <a:ext cx="9144000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732463"/>
            <a:ext cx="6524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729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46A0-6E56-4914-99CF-7BD3D487A11A}" type="datetimeFigureOut">
              <a:rPr lang="es-MX" smtClean="0"/>
              <a:pPr/>
              <a:t>09/04/2014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C66C-698F-46EF-9D47-951AACF9F53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46A0-6E56-4914-99CF-7BD3D487A11A}" type="datetimeFigureOut">
              <a:rPr lang="es-MX" smtClean="0"/>
              <a:pPr/>
              <a:t>09/04/2014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C66C-698F-46EF-9D47-951AACF9F53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46A0-6E56-4914-99CF-7BD3D487A11A}" type="datetimeFigureOut">
              <a:rPr lang="es-MX" smtClean="0"/>
              <a:pPr/>
              <a:t>09/04/2014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C66C-698F-46EF-9D47-951AACF9F53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46A0-6E56-4914-99CF-7BD3D487A11A}" type="datetimeFigureOut">
              <a:rPr lang="es-MX" smtClean="0"/>
              <a:pPr/>
              <a:t>09/04/2014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C66C-698F-46EF-9D47-951AACF9F53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46A0-6E56-4914-99CF-7BD3D487A11A}" type="datetimeFigureOut">
              <a:rPr lang="es-MX" smtClean="0"/>
              <a:pPr/>
              <a:t>09/04/2014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C66C-698F-46EF-9D47-951AACF9F53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46A0-6E56-4914-99CF-7BD3D487A11A}" type="datetimeFigureOut">
              <a:rPr lang="es-MX" smtClean="0"/>
              <a:pPr/>
              <a:t>09/04/2014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C66C-698F-46EF-9D47-951AACF9F53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46A0-6E56-4914-99CF-7BD3D487A11A}" type="datetimeFigureOut">
              <a:rPr lang="es-MX" smtClean="0"/>
              <a:pPr/>
              <a:t>09/04/2014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C66C-698F-46EF-9D47-951AACF9F53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D46A0-6E56-4914-99CF-7BD3D487A11A}" type="datetimeFigureOut">
              <a:rPr lang="es-MX" smtClean="0"/>
              <a:pPr/>
              <a:t>09/04/2014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C66C-698F-46EF-9D47-951AACF9F53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>
            <a:grpSpLocks/>
          </p:cNvGrpSpPr>
          <p:nvPr/>
        </p:nvGrpSpPr>
        <p:grpSpPr bwMode="auto">
          <a:xfrm>
            <a:off x="0" y="15875"/>
            <a:ext cx="9144000" cy="6842125"/>
            <a:chOff x="1" y="16170"/>
            <a:chExt cx="9144000" cy="6841830"/>
          </a:xfrm>
        </p:grpSpPr>
        <p:pic>
          <p:nvPicPr>
            <p:cNvPr id="11267" name="4 Imagen" descr="http://portal.salud.gob.mx/imgs/logoSALUD_hoz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419" y="16170"/>
              <a:ext cx="2951163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045468"/>
              <a:ext cx="9144000" cy="5812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24 Grupo"/>
            <p:cNvGrpSpPr>
              <a:grpSpLocks/>
            </p:cNvGrpSpPr>
            <p:nvPr/>
          </p:nvGrpSpPr>
          <p:grpSpPr bwMode="auto">
            <a:xfrm>
              <a:off x="820101" y="1531532"/>
              <a:ext cx="4608512" cy="3625660"/>
              <a:chOff x="1524" y="0"/>
              <a:chExt cx="74676" cy="45910"/>
            </a:xfrm>
          </p:grpSpPr>
          <p:pic>
            <p:nvPicPr>
              <p:cNvPr id="11274" name="Picture 2" descr="hospital inf-04 (2)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19" y="30099"/>
                <a:ext cx="38481" cy="15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5" name="Picture 2" descr="albergue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" y="30099"/>
                <a:ext cx="36195" cy="15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6" name="Imagen 1" descr="MuralCarruselAmarilloCompleto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" y="16002"/>
                <a:ext cx="74676" cy="14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7" name="Picture 19" descr="DSC_018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19" y="0"/>
                <a:ext cx="38481" cy="16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8" name="Picture 11" descr="100_868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" y="0"/>
                <a:ext cx="36195" cy="16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270" name="12 CuadroTexto"/>
            <p:cNvSpPr txBox="1">
              <a:spLocks noChangeArrowheads="1"/>
            </p:cNvSpPr>
            <p:nvPr/>
          </p:nvSpPr>
          <p:spPr bwMode="auto">
            <a:xfrm>
              <a:off x="2226974" y="5642084"/>
              <a:ext cx="515333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MX" altLang="es-MX" sz="2800" b="1">
                  <a:solidFill>
                    <a:srgbClr val="0000FF"/>
                  </a:solidFill>
                </a:rPr>
                <a:t>D</a:t>
              </a:r>
              <a:r>
                <a:rPr lang="es-MX" altLang="es-MX" sz="2400" b="1">
                  <a:solidFill>
                    <a:srgbClr val="0000FF"/>
                  </a:solidFill>
                </a:rPr>
                <a:t>r. </a:t>
              </a:r>
              <a:r>
                <a:rPr lang="es-MX" altLang="es-MX" sz="2800" b="1">
                  <a:solidFill>
                    <a:srgbClr val="0000FF"/>
                  </a:solidFill>
                </a:rPr>
                <a:t>J</a:t>
              </a:r>
              <a:r>
                <a:rPr lang="es-MX" altLang="es-MX" sz="2400" b="1">
                  <a:solidFill>
                    <a:srgbClr val="0000FF"/>
                  </a:solidFill>
                </a:rPr>
                <a:t>osé </a:t>
              </a:r>
              <a:r>
                <a:rPr lang="es-MX" altLang="es-MX" sz="2800" b="1">
                  <a:solidFill>
                    <a:srgbClr val="0000FF"/>
                  </a:solidFill>
                </a:rPr>
                <a:t>A</a:t>
              </a:r>
              <a:r>
                <a:rPr lang="es-MX" altLang="es-MX" sz="2400" b="1">
                  <a:solidFill>
                    <a:srgbClr val="0000FF"/>
                  </a:solidFill>
                </a:rPr>
                <a:t>lberto </a:t>
              </a:r>
              <a:r>
                <a:rPr lang="es-MX" altLang="es-MX" sz="2800" b="1">
                  <a:solidFill>
                    <a:srgbClr val="0000FF"/>
                  </a:solidFill>
                </a:rPr>
                <a:t>G</a:t>
              </a:r>
              <a:r>
                <a:rPr lang="es-MX" altLang="es-MX" sz="2400" b="1">
                  <a:solidFill>
                    <a:srgbClr val="0000FF"/>
                  </a:solidFill>
                </a:rPr>
                <a:t>arcía </a:t>
              </a:r>
              <a:r>
                <a:rPr lang="es-MX" altLang="es-MX" sz="2800" b="1">
                  <a:solidFill>
                    <a:srgbClr val="0000FF"/>
                  </a:solidFill>
                </a:rPr>
                <a:t>A</a:t>
              </a:r>
              <a:r>
                <a:rPr lang="es-MX" altLang="es-MX" sz="2400" b="1">
                  <a:solidFill>
                    <a:srgbClr val="0000FF"/>
                  </a:solidFill>
                </a:rPr>
                <a:t>randa.</a:t>
              </a:r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5508104" y="3910697"/>
              <a:ext cx="3606469" cy="1246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s-MX" altLang="es-MX" sz="2400" b="1">
                  <a:solidFill>
                    <a:srgbClr val="7F7F7F"/>
                  </a:solidFill>
                  <a:cs typeface="Calibri" pitchFamily="34" charset="0"/>
                </a:rPr>
                <a:t>O</a:t>
              </a:r>
              <a:r>
                <a:rPr lang="es-MX" altLang="es-MX" sz="2000" b="1">
                  <a:solidFill>
                    <a:srgbClr val="7F7F7F"/>
                  </a:solidFill>
                  <a:cs typeface="Calibri" pitchFamily="34" charset="0"/>
                </a:rPr>
                <a:t>ctogésima</a:t>
              </a:r>
              <a:r>
                <a:rPr lang="es-MX" altLang="es-MX" sz="2400" b="1">
                  <a:solidFill>
                    <a:srgbClr val="7F7F7F"/>
                  </a:solidFill>
                  <a:cs typeface="Calibri" pitchFamily="34" charset="0"/>
                </a:rPr>
                <a:t> T</a:t>
              </a:r>
              <a:r>
                <a:rPr lang="es-MX" altLang="es-MX" sz="2000" b="1">
                  <a:solidFill>
                    <a:srgbClr val="7F7F7F"/>
                  </a:solidFill>
                  <a:cs typeface="Calibri" pitchFamily="34" charset="0"/>
                </a:rPr>
                <a:t>ercera</a:t>
              </a:r>
              <a:r>
                <a:rPr lang="es-MX" altLang="es-MX" sz="2400" b="1">
                  <a:solidFill>
                    <a:srgbClr val="7F7F7F"/>
                  </a:solidFill>
                  <a:cs typeface="Calibri" pitchFamily="34" charset="0"/>
                </a:rPr>
                <a:t> S</a:t>
              </a:r>
              <a:r>
                <a:rPr lang="es-MX" altLang="es-MX" sz="2000" b="1">
                  <a:solidFill>
                    <a:srgbClr val="7F7F7F"/>
                  </a:solidFill>
                  <a:cs typeface="Calibri" pitchFamily="34" charset="0"/>
                </a:rPr>
                <a:t>esión</a:t>
              </a:r>
            </a:p>
            <a:p>
              <a:pPr algn="ctr"/>
              <a:endParaRPr lang="es-MX" altLang="es-MX" sz="400" b="1">
                <a:solidFill>
                  <a:srgbClr val="7F7F7F"/>
                </a:solidFill>
                <a:cs typeface="Calibri" pitchFamily="34" charset="0"/>
              </a:endParaRPr>
            </a:p>
            <a:p>
              <a:pPr algn="ctr"/>
              <a:r>
                <a:rPr lang="es-MX" altLang="es-MX" b="1">
                  <a:solidFill>
                    <a:srgbClr val="7F7F7F"/>
                  </a:solidFill>
                  <a:cs typeface="Calibri" pitchFamily="34" charset="0"/>
                </a:rPr>
                <a:t>O-01/2014</a:t>
              </a:r>
              <a:endParaRPr lang="es-MX" altLang="es-MX" sz="2000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5462589" y="2486213"/>
              <a:ext cx="3668712" cy="14461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MX" alt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J</a:t>
              </a:r>
              <a:r>
                <a:rPr lang="es-MX" altLang="es-MX" sz="4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unta de </a:t>
              </a:r>
              <a:r>
                <a:rPr lang="es-MX" alt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G</a:t>
              </a:r>
              <a:r>
                <a:rPr lang="es-MX" altLang="es-MX" sz="4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obierno</a:t>
              </a:r>
            </a:p>
          </p:txBody>
        </p:sp>
        <p:pic>
          <p:nvPicPr>
            <p:cNvPr id="11273" name="15 Imagen" descr="logo20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3447" y="1531532"/>
              <a:ext cx="668397" cy="954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9376" y="5800730"/>
            <a:ext cx="7594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i="1" dirty="0" smtClean="0">
                <a:solidFill>
                  <a:srgbClr val="006600"/>
                </a:solidFill>
              </a:rPr>
              <a:t>Incluye </a:t>
            </a:r>
            <a:r>
              <a:rPr lang="es-MX" sz="1200" b="1" i="1" dirty="0">
                <a:solidFill>
                  <a:srgbClr val="006600"/>
                </a:solidFill>
              </a:rPr>
              <a:t>prestaciones. </a:t>
            </a:r>
            <a:endParaRPr lang="es-MX" sz="1200" b="1" i="1" dirty="0" smtClean="0">
              <a:solidFill>
                <a:srgbClr val="006600"/>
              </a:solidFill>
            </a:endParaRPr>
          </a:p>
          <a:p>
            <a:r>
              <a:rPr lang="es-MX" sz="1200" b="1" i="1" dirty="0" smtClean="0">
                <a:solidFill>
                  <a:srgbClr val="006600"/>
                </a:solidFill>
              </a:rPr>
              <a:t>SHCP: La inflación </a:t>
            </a:r>
            <a:r>
              <a:rPr lang="es-MX" sz="1200" b="1" i="1" dirty="0">
                <a:solidFill>
                  <a:srgbClr val="006600"/>
                </a:solidFill>
              </a:rPr>
              <a:t>anual </a:t>
            </a:r>
            <a:r>
              <a:rPr lang="es-MX" sz="1200" b="1" i="1" dirty="0" smtClean="0">
                <a:solidFill>
                  <a:srgbClr val="006600"/>
                </a:solidFill>
              </a:rPr>
              <a:t> promedió: 4.2 %.</a:t>
            </a:r>
          </a:p>
          <a:p>
            <a:r>
              <a:rPr lang="es-MX" sz="1200" b="1" i="1" dirty="0" smtClean="0">
                <a:solidFill>
                  <a:srgbClr val="006600"/>
                </a:solidFill>
              </a:rPr>
              <a:t>Pérdida del poder adquisitivo acumulada estimada: 38.35 %.</a:t>
            </a:r>
            <a:endParaRPr lang="es-MX" sz="1200" b="1" i="1" dirty="0">
              <a:solidFill>
                <a:srgbClr val="0066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919830" y="1094052"/>
            <a:ext cx="5198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Curva salarial</a:t>
            </a:r>
          </a:p>
          <a:p>
            <a:pPr algn="ctr"/>
            <a:r>
              <a:rPr lang="es-MX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(Ingreso bruto anualizado, en miles de pesos)</a:t>
            </a:r>
            <a:endParaRPr lang="es-MX" dirty="0"/>
          </a:p>
        </p:txBody>
      </p:sp>
      <p:grpSp>
        <p:nvGrpSpPr>
          <p:cNvPr id="4" name="4 Grupo"/>
          <p:cNvGrpSpPr/>
          <p:nvPr/>
        </p:nvGrpSpPr>
        <p:grpSpPr>
          <a:xfrm>
            <a:off x="1187624" y="1785714"/>
            <a:ext cx="6619875" cy="4019550"/>
            <a:chOff x="1262062" y="1419225"/>
            <a:chExt cx="6619875" cy="4019550"/>
          </a:xfrm>
        </p:grpSpPr>
        <p:graphicFrame>
          <p:nvGraphicFramePr>
            <p:cNvPr id="9" name="5 Gráfico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519455458"/>
                </p:ext>
              </p:extLst>
            </p:nvPr>
          </p:nvGraphicFramePr>
          <p:xfrm>
            <a:off x="1262062" y="1419225"/>
            <a:ext cx="6619875" cy="4019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0" name="11 Conector recto"/>
            <p:cNvCxnSpPr/>
            <p:nvPr/>
          </p:nvCxnSpPr>
          <p:spPr>
            <a:xfrm>
              <a:off x="7310734" y="1476375"/>
              <a:ext cx="0" cy="3533775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7 Marcador de texto"/>
          <p:cNvSpPr txBox="1">
            <a:spLocks/>
          </p:cNvSpPr>
          <p:nvPr/>
        </p:nvSpPr>
        <p:spPr>
          <a:xfrm>
            <a:off x="4706689" y="1320336"/>
            <a:ext cx="4041775" cy="3571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Necesidades y Planeación Estratégica</a:t>
            </a:r>
            <a:endParaRPr lang="es-MX" sz="16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7 Marcador de texto"/>
          <p:cNvSpPr txBox="1">
            <a:spLocks/>
          </p:cNvSpPr>
          <p:nvPr/>
        </p:nvSpPr>
        <p:spPr>
          <a:xfrm>
            <a:off x="1224854" y="1375347"/>
            <a:ext cx="2112949" cy="3571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Actual</a:t>
            </a:r>
            <a:endParaRPr lang="es-MX" sz="16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072066" y="1866199"/>
            <a:ext cx="339722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400" b="1" dirty="0">
                <a:solidFill>
                  <a:srgbClr val="0000FF"/>
                </a:solidFill>
              </a:rPr>
              <a:t>2014: Total = 8</a:t>
            </a:r>
            <a:r>
              <a:rPr lang="es-MX" sz="1200" dirty="0">
                <a:solidFill>
                  <a:srgbClr val="0000FF"/>
                </a:solidFill>
              </a:rPr>
              <a:t> </a:t>
            </a:r>
            <a:endParaRPr lang="es-MX" sz="1200" b="1" dirty="0">
              <a:solidFill>
                <a:srgbClr val="0000FF"/>
              </a:solidFill>
            </a:endParaRPr>
          </a:p>
          <a:p>
            <a:pPr lvl="0" algn="just"/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Epidemiología Clínica, </a:t>
            </a:r>
            <a:r>
              <a:rPr lang="es-MX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Inmunoquímica, </a:t>
            </a:r>
            <a:r>
              <a:rPr lang="es-ES_tradnl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Inmunología  </a:t>
            </a:r>
            <a:r>
              <a:rPr lang="es-ES_tradn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Patología </a:t>
            </a:r>
            <a:r>
              <a:rPr lang="es-ES_tradnl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Experimental, Ingeniería </a:t>
            </a:r>
            <a:r>
              <a:rPr lang="es-ES_tradn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es-ES_tradnl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Tejidos, Cardiopatías Congénitas, Enfermedades </a:t>
            </a:r>
            <a:r>
              <a:rPr lang="es-ES_tradn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Metabólicas Obesidad y </a:t>
            </a:r>
            <a:r>
              <a:rPr lang="es-ES_tradnl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Diabetes, Investigación </a:t>
            </a:r>
            <a:r>
              <a:rPr lang="es-ES_tradn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Medicina Basada en la </a:t>
            </a:r>
            <a:r>
              <a:rPr lang="es-ES_tradnl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Evidencia, Virología </a:t>
            </a:r>
            <a:r>
              <a:rPr lang="es-ES_tradn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ES_tradnl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Cáncer.</a:t>
            </a:r>
            <a:endParaRPr lang="es-ES_tradnl" b="1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072066" y="3161627"/>
            <a:ext cx="3397226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2015: Total = 8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Epidemiología </a:t>
            </a:r>
            <a:r>
              <a:rPr lang="es-MX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Clínica, </a:t>
            </a:r>
            <a:r>
              <a:rPr lang="es-ES_tradnl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Inmunología  </a:t>
            </a:r>
            <a:r>
              <a:rPr lang="es-ES_tradnl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Patología </a:t>
            </a:r>
            <a:r>
              <a:rPr lang="es-ES_tradnl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Experimental, Ingeniería </a:t>
            </a:r>
            <a:r>
              <a:rPr lang="es-ES_tradnl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_tradnl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Tejidos, Cardiopatías Congénitas, Enfermedades </a:t>
            </a:r>
            <a:r>
              <a:rPr lang="es-ES_tradnl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Metabólicas Obesidad y </a:t>
            </a:r>
            <a:r>
              <a:rPr lang="es-ES_tradnl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Diabetes, Medicina </a:t>
            </a:r>
            <a:r>
              <a:rPr lang="es-ES_tradnl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Basada en la </a:t>
            </a:r>
            <a:r>
              <a:rPr lang="es-ES_tradnl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Evidencia, Virología </a:t>
            </a:r>
            <a:r>
              <a:rPr lang="es-ES_tradnl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_tradnl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Cáncer, </a:t>
            </a:r>
            <a:r>
              <a:rPr lang="es-MX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Inmunología </a:t>
            </a:r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Proteómica</a:t>
            </a:r>
            <a:r>
              <a:rPr lang="es-MX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_tradn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095456" y="4573167"/>
            <a:ext cx="3373836" cy="986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400" b="1" dirty="0">
                <a:solidFill>
                  <a:srgbClr val="0000FF"/>
                </a:solidFill>
              </a:rPr>
              <a:t>2016: Total = 6</a:t>
            </a:r>
          </a:p>
          <a:p>
            <a:pPr lvl="0" indent="-342900" algn="just">
              <a:spcBef>
                <a:spcPct val="20000"/>
              </a:spcBef>
              <a:defRPr/>
            </a:pPr>
            <a:r>
              <a:rPr lang="es-ES_tradn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Investigación en Salud </a:t>
            </a:r>
            <a:r>
              <a:rPr lang="es-ES_tradnl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Comunitaria, Farmacología </a:t>
            </a:r>
            <a:r>
              <a:rPr lang="es-ES_tradn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ES_tradnl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Toxicología, Enfermedades Oncológicas, Nefrología </a:t>
            </a:r>
            <a:r>
              <a:rPr lang="es-ES_tradn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Metabolismo </a:t>
            </a:r>
            <a:r>
              <a:rPr lang="es-ES_tradnl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Óseo, Bacteriología Intestinal, </a:t>
            </a:r>
            <a:r>
              <a:rPr lang="es-ES_tradnl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Neurodesarrollo</a:t>
            </a:r>
            <a:r>
              <a:rPr lang="es-ES_tradnl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MX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224854" y="2016185"/>
            <a:ext cx="21129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Número total de </a:t>
            </a:r>
            <a:r>
              <a:rPr lang="es-MX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plazas </a:t>
            </a:r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es-MX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investigador</a:t>
            </a:r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MX" sz="1600" b="1" dirty="0" smtClean="0">
                <a:solidFill>
                  <a:srgbClr val="0000FF"/>
                </a:solidFill>
              </a:rPr>
              <a:t>50</a:t>
            </a:r>
            <a:endParaRPr lang="es-MX" sz="1600" b="1" dirty="0">
              <a:solidFill>
                <a:srgbClr val="0000FF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224854" y="2967335"/>
            <a:ext cx="21129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Institución cuenta con </a:t>
            </a:r>
            <a:r>
              <a:rPr lang="es-MX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investigadores </a:t>
            </a:r>
            <a:r>
              <a:rPr lang="es-MX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SNI</a:t>
            </a:r>
          </a:p>
          <a:p>
            <a:pPr algn="just"/>
            <a:endParaRPr lang="es-MX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s-MX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 ellos </a:t>
            </a:r>
            <a:r>
              <a:rPr lang="es-MX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plaza</a:t>
            </a:r>
            <a:r>
              <a:rPr lang="es-MX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331639" y="4567902"/>
            <a:ext cx="2668857" cy="1015663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>
                <a:solidFill>
                  <a:srgbClr val="0000FF"/>
                </a:solidFill>
              </a:rPr>
              <a:t>Se requieren </a:t>
            </a:r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total </a:t>
            </a:r>
            <a:r>
              <a:rPr lang="es-MX" sz="2000" b="1" dirty="0" smtClean="0">
                <a:solidFill>
                  <a:srgbClr val="0000FF"/>
                </a:solidFill>
              </a:rPr>
              <a:t>22 </a:t>
            </a:r>
            <a:r>
              <a:rPr lang="es-MX" sz="2000" dirty="0" smtClean="0">
                <a:solidFill>
                  <a:schemeClr val="bg1">
                    <a:lumMod val="65000"/>
                  </a:schemeClr>
                </a:solidFill>
              </a:rPr>
              <a:t>plazas</a:t>
            </a:r>
            <a:r>
              <a:rPr lang="es-MX" sz="2000" b="1" dirty="0" smtClean="0">
                <a:solidFill>
                  <a:srgbClr val="0000FF"/>
                </a:solidFill>
              </a:rPr>
              <a:t> </a:t>
            </a:r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mediano plazo.</a:t>
            </a:r>
            <a:endParaRPr lang="es-MX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6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11760" y="118746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00FF"/>
                </a:solidFill>
              </a:rPr>
              <a:t>Profesionalización de las enfermeras</a:t>
            </a:r>
            <a:endParaRPr lang="es-MX" b="1" dirty="0">
              <a:solidFill>
                <a:srgbClr val="0000FF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851920" y="544522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0000FF"/>
                </a:solidFill>
              </a:rPr>
              <a:t>*Media de la edad es de 55 años</a:t>
            </a:r>
            <a:endParaRPr lang="es-MX" b="1" i="1" dirty="0">
              <a:solidFill>
                <a:srgbClr val="0000FF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5589240"/>
            <a:ext cx="817168" cy="40011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0000FF"/>
                </a:solidFill>
              </a:rPr>
              <a:t>60 %</a:t>
            </a:r>
            <a:endParaRPr lang="es-MX" sz="2000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35696" y="5782290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 smtClean="0">
                <a:solidFill>
                  <a:srgbClr val="0000FF"/>
                </a:solidFill>
              </a:rPr>
              <a:t>Por graduarse de licenciatura en otras universidades: </a:t>
            </a:r>
            <a:r>
              <a:rPr lang="es-MX" sz="1600" b="1" i="1" dirty="0" smtClean="0">
                <a:solidFill>
                  <a:srgbClr val="0000FF"/>
                </a:solidFill>
              </a:rPr>
              <a:t>37 .</a:t>
            </a:r>
            <a:r>
              <a:rPr lang="es-MX" sz="1400" b="1" i="1" dirty="0" smtClean="0">
                <a:solidFill>
                  <a:srgbClr val="0000FF"/>
                </a:solidFill>
              </a:rPr>
              <a:t> </a:t>
            </a:r>
            <a:endParaRPr lang="es-MX" sz="1400" b="1" i="1" dirty="0">
              <a:solidFill>
                <a:srgbClr val="0000FF"/>
              </a:solidFill>
            </a:endParaRPr>
          </a:p>
        </p:txBody>
      </p:sp>
      <p:graphicFrame>
        <p:nvGraphicFramePr>
          <p:cNvPr id="8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9385882"/>
              </p:ext>
            </p:extLst>
          </p:nvPr>
        </p:nvGraphicFramePr>
        <p:xfrm>
          <a:off x="611560" y="1697831"/>
          <a:ext cx="7920879" cy="346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4 Subtítulo"/>
          <p:cNvSpPr txBox="1">
            <a:spLocks/>
          </p:cNvSpPr>
          <p:nvPr/>
        </p:nvSpPr>
        <p:spPr>
          <a:xfrm>
            <a:off x="2428860" y="1714488"/>
            <a:ext cx="5016050" cy="435771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6600"/>
            </a:solidFill>
          </a:ln>
        </p:spPr>
        <p:txBody>
          <a:bodyPr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Propuestas de solución: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Licenciatura (c/sindicato)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Cursos de: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MX" sz="1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Inglés en línea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MX" sz="1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Computación en línea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MX" sz="1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Lectura y redacción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MX" sz="1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Diplomados en Farmacología, Dolor, Cuidados paliativos y Administración de los servicios de enfermería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MX" sz="1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Maestrías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MX" sz="1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Doctorados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s-MX" sz="1400" b="1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MX" sz="1400" b="0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2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214282" y="1206857"/>
            <a:ext cx="8642350" cy="243143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Informática Hospitalaria (</a:t>
            </a:r>
            <a:r>
              <a:rPr lang="es-MX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SIH</a:t>
            </a:r>
            <a:r>
              <a:rPr lang="es-MX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sz="9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MX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</a:t>
            </a:r>
            <a:r>
              <a:rPr lang="es-MX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defRPr/>
            </a:pPr>
            <a:r>
              <a:rPr lang="es-MX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071563" indent="-1071563" algn="just">
              <a:defRPr/>
            </a:pP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Avances: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s-MX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62% del proyecto y 80</a:t>
            </a: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 de las necesidades de la red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defRPr/>
            </a:pPr>
            <a:endParaRPr lang="es-MX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defRPr/>
            </a:pPr>
            <a:r>
              <a:rPr lang="es-MX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s-MX" sz="9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Alternativa de </a:t>
            </a:r>
            <a:r>
              <a:rPr lang="es-MX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solución: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Cubrir el  20% restante de infraestructura  y del proyecto</a:t>
            </a:r>
            <a:endParaRPr lang="es-MX" sz="16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10 Grupo"/>
          <p:cNvGrpSpPr/>
          <p:nvPr/>
        </p:nvGrpSpPr>
        <p:grpSpPr>
          <a:xfrm>
            <a:off x="755576" y="3638292"/>
            <a:ext cx="7344816" cy="2311573"/>
            <a:chOff x="755576" y="3638292"/>
            <a:chExt cx="7344816" cy="2311573"/>
          </a:xfrm>
        </p:grpSpPr>
        <p:sp>
          <p:nvSpPr>
            <p:cNvPr id="9" name="8 Flecha izquierda y derecha"/>
            <p:cNvSpPr/>
            <p:nvPr/>
          </p:nvSpPr>
          <p:spPr>
            <a:xfrm>
              <a:off x="2843808" y="4941168"/>
              <a:ext cx="3024336" cy="648072"/>
            </a:xfrm>
            <a:prstGeom prst="left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" name="1 Rectángulo"/>
            <p:cNvSpPr/>
            <p:nvPr/>
          </p:nvSpPr>
          <p:spPr>
            <a:xfrm>
              <a:off x="3460286" y="3638292"/>
              <a:ext cx="18987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Alianza Telmex </a:t>
              </a: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755576" y="4564870"/>
              <a:ext cx="2016224" cy="1384995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200" b="1" dirty="0" smtClean="0">
                  <a:solidFill>
                    <a:srgbClr val="0000FF"/>
                  </a:solidFill>
                </a:rPr>
                <a:t>Sistemas </a:t>
              </a:r>
              <a:r>
                <a:rPr lang="es-MX" sz="1200" b="1" dirty="0" err="1" smtClean="0">
                  <a:solidFill>
                    <a:srgbClr val="0000FF"/>
                  </a:solidFill>
                </a:rPr>
                <a:t>admvos</a:t>
              </a:r>
              <a:r>
                <a:rPr lang="es-MX" sz="1200" b="1" dirty="0" smtClean="0">
                  <a:solidFill>
                    <a:srgbClr val="0000FF"/>
                  </a:solidFill>
                </a:rPr>
                <a:t>.</a:t>
              </a:r>
            </a:p>
            <a:p>
              <a:r>
                <a:rPr lang="es-MX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GRP</a:t>
              </a:r>
            </a:p>
            <a:p>
              <a:r>
                <a:rPr lang="es-MX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Nómina</a:t>
              </a:r>
            </a:p>
            <a:p>
              <a:pPr algn="ctr"/>
              <a:r>
                <a:rPr lang="es-MX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Módulos</a:t>
              </a:r>
            </a:p>
            <a:p>
              <a:r>
                <a:rPr lang="es-MX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	Cajas</a:t>
              </a:r>
            </a:p>
            <a:p>
              <a:r>
                <a:rPr lang="es-MX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	Almacenes</a:t>
              </a:r>
            </a:p>
            <a:p>
              <a:r>
                <a:rPr lang="es-MX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	Etc.</a:t>
              </a:r>
              <a:endPara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6084168" y="4646021"/>
              <a:ext cx="2016224" cy="1292662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rgbClr val="0000FF"/>
                  </a:solidFill>
                </a:rPr>
                <a:t>Expediente CE</a:t>
              </a:r>
            </a:p>
            <a:p>
              <a:r>
                <a:rPr lang="es-MX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HL7</a:t>
              </a:r>
            </a:p>
            <a:p>
              <a:r>
                <a:rPr lang="es-MX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DICOM</a:t>
              </a:r>
            </a:p>
            <a:p>
              <a:pPr algn="ctr"/>
              <a:r>
                <a:rPr lang="es-MX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Módulos</a:t>
              </a:r>
            </a:p>
            <a:p>
              <a:r>
                <a:rPr lang="es-MX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                     Receta</a:t>
              </a:r>
            </a:p>
            <a:p>
              <a:r>
                <a:rPr lang="es-MX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                     Consulta</a:t>
              </a:r>
            </a:p>
            <a:p>
              <a:r>
                <a:rPr lang="es-MX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                     Etc.</a:t>
              </a:r>
              <a:endParaRPr lang="es-MX" sz="11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3347864" y="4595647"/>
              <a:ext cx="2016224" cy="13234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MX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endParaRPr lang="es-MX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lang="es-MX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HIS</a:t>
              </a:r>
            </a:p>
            <a:p>
              <a:pPr algn="ctr"/>
              <a:endParaRPr lang="es-MX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endPara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9 Flecha abajo"/>
            <p:cNvSpPr/>
            <p:nvPr/>
          </p:nvSpPr>
          <p:spPr>
            <a:xfrm>
              <a:off x="3707904" y="4079632"/>
              <a:ext cx="1224136" cy="285472"/>
            </a:xfrm>
            <a:prstGeom prst="down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00200" y="2457386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>
                <a:solidFill>
                  <a:srgbClr val="0000FF"/>
                </a:solidFill>
              </a:rPr>
              <a:t>30%  más  publicaciones en revistas de alto impacto</a:t>
            </a:r>
            <a:endParaRPr lang="es-MX" sz="2000" b="1" dirty="0">
              <a:solidFill>
                <a:srgbClr val="0000FF"/>
              </a:solidFill>
            </a:endParaRPr>
          </a:p>
        </p:txBody>
      </p:sp>
      <p:sp>
        <p:nvSpPr>
          <p:cNvPr id="3" name="12 Rectángulo"/>
          <p:cNvSpPr>
            <a:spLocks noChangeArrowheads="1"/>
          </p:cNvSpPr>
          <p:nvPr/>
        </p:nvSpPr>
        <p:spPr bwMode="auto">
          <a:xfrm>
            <a:off x="6091713" y="1123305"/>
            <a:ext cx="24833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altLang="es-MX" sz="2800" b="1" dirty="0" smtClean="0">
                <a:solidFill>
                  <a:srgbClr val="0000FF"/>
                </a:solidFill>
              </a:rPr>
              <a:t>Investigación</a:t>
            </a:r>
            <a:endParaRPr lang="es-MX" altLang="es-MX" sz="2800" dirty="0">
              <a:solidFill>
                <a:srgbClr val="0000FF"/>
              </a:solidFill>
            </a:endParaRPr>
          </a:p>
        </p:txBody>
      </p:sp>
      <p:pic>
        <p:nvPicPr>
          <p:cNvPr id="4" name="3 Imagen" descr="5.png"/>
          <p:cNvPicPr>
            <a:picLocks noChangeAspect="1"/>
          </p:cNvPicPr>
          <p:nvPr/>
        </p:nvPicPr>
        <p:blipFill>
          <a:blip r:embed="rId2" cstate="print"/>
          <a:srcRect t="1548" r="26945" b="77103"/>
          <a:stretch>
            <a:fillRect/>
          </a:stretch>
        </p:blipFill>
        <p:spPr>
          <a:xfrm>
            <a:off x="51501" y="2428868"/>
            <a:ext cx="1071538" cy="132321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000232" y="1785926"/>
            <a:ext cx="7143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>
                <a:solidFill>
                  <a:srgbClr val="0000FF"/>
                </a:solidFill>
              </a:rPr>
              <a:t>Ingresaron  10 investigadores al  SNI </a:t>
            </a:r>
            <a:endParaRPr lang="es-MX" b="1" dirty="0">
              <a:solidFill>
                <a:srgbClr val="0000FF"/>
              </a:solidFill>
            </a:endParaRPr>
          </a:p>
        </p:txBody>
      </p:sp>
      <p:pic>
        <p:nvPicPr>
          <p:cNvPr id="6" name="Picture 2" descr="C:\Documents and Settings\Voluntariados\Mis documentos\USUARIOSGAB\ARTE Y FOTOGRAFIA HIM\Fotos JUGO\Investigación\Investigación Laboratorios 2.JPG"/>
          <p:cNvPicPr>
            <a:picLocks noChangeAspect="1" noChangeArrowheads="1"/>
          </p:cNvPicPr>
          <p:nvPr/>
        </p:nvPicPr>
        <p:blipFill>
          <a:blip r:embed="rId3" cstate="print"/>
          <a:srcRect l="25385"/>
          <a:stretch>
            <a:fillRect/>
          </a:stretch>
        </p:blipFill>
        <p:spPr bwMode="auto">
          <a:xfrm>
            <a:off x="1" y="1500174"/>
            <a:ext cx="1214413" cy="96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928794" y="3171766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a 76.6%</a:t>
            </a:r>
            <a:r>
              <a:rPr lang="es-MX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s-MX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protocolos con Fondos Federales:</a:t>
            </a:r>
            <a:endParaRPr lang="es-MX" sz="2000" b="1" dirty="0">
              <a:solidFill>
                <a:srgbClr val="0000FF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000200" y="3814708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</a:pPr>
            <a:r>
              <a:rPr lang="es-MX" altLang="es-MX" sz="2000" b="1" dirty="0" smtClean="0">
                <a:solidFill>
                  <a:srgbClr val="0000FF"/>
                </a:solidFill>
              </a:rPr>
              <a:t>42 becas </a:t>
            </a:r>
            <a:r>
              <a:rPr lang="es-MX" altLang="es-MX" sz="2000" dirty="0" smtClean="0">
                <a:solidFill>
                  <a:srgbClr val="0000FF"/>
                </a:solidFill>
              </a:rPr>
              <a:t>(</a:t>
            </a:r>
            <a:r>
              <a:rPr lang="es-MX" sz="2000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PROBEI, A. Sáenz, Inst. C. </a:t>
            </a:r>
            <a:r>
              <a:rPr lang="es-MX" sz="2000" dirty="0" err="1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Slim</a:t>
            </a:r>
            <a:r>
              <a:rPr lang="es-MX" sz="2000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 para la Salud)  </a:t>
            </a:r>
            <a:endParaRPr lang="es-MX" altLang="es-MX" sz="2000" dirty="0" smtClean="0">
              <a:solidFill>
                <a:srgbClr val="0000FF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000200" y="4457650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altLang="es-MX" sz="2000" b="1" dirty="0" smtClean="0">
                <a:solidFill>
                  <a:srgbClr val="0000FF"/>
                </a:solidFill>
              </a:rPr>
              <a:t>Centro de la Red Cochrane Iberoamericana en México. </a:t>
            </a:r>
            <a:endParaRPr lang="es-MX" sz="2000" b="1" dirty="0">
              <a:solidFill>
                <a:srgbClr val="0000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000200" y="5100592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20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 </a:t>
            </a:r>
            <a:r>
              <a:rPr lang="es-MX" sz="2000" b="1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</a:t>
            </a:r>
            <a:r>
              <a:rPr lang="es-MX" sz="20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</a:t>
            </a:r>
            <a:r>
              <a:rPr lang="es-MX" sz="20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</a:t>
            </a:r>
            <a:r>
              <a:rPr lang="es-MX" sz="20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</a:t>
            </a:r>
            <a:r>
              <a:rPr lang="es-MX" sz="20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consultas diarias</a:t>
            </a:r>
            <a:r>
              <a:rPr lang="es-MX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b="1" dirty="0">
              <a:solidFill>
                <a:srgbClr val="0000FF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714752"/>
            <a:ext cx="1238258" cy="92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http://zl.elsevier.es/sumarios/401/71/01/portada_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3445"/>
            <a:ext cx="1214414" cy="162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Rectángulo"/>
          <p:cNvSpPr>
            <a:spLocks noChangeArrowheads="1"/>
          </p:cNvSpPr>
          <p:nvPr/>
        </p:nvSpPr>
        <p:spPr bwMode="auto">
          <a:xfrm>
            <a:off x="6091713" y="1123305"/>
            <a:ext cx="2063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altLang="es-MX" sz="2800" b="1" dirty="0" smtClean="0">
                <a:solidFill>
                  <a:srgbClr val="0000FF"/>
                </a:solidFill>
              </a:rPr>
              <a:t>Enseñanza</a:t>
            </a:r>
            <a:endParaRPr lang="es-MX" altLang="es-MX" sz="2800" dirty="0">
              <a:solidFill>
                <a:srgbClr val="0000FF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857356" y="2928934"/>
            <a:ext cx="8064896" cy="961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</a:pPr>
            <a:r>
              <a:rPr lang="es-MX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_tradnl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defRPr/>
            </a:pPr>
            <a:endParaRPr lang="es-ES_tradnl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defRPr/>
            </a:pPr>
            <a:endParaRPr lang="es-MX" altLang="es-MX" dirty="0" smtClean="0">
              <a:solidFill>
                <a:srgbClr val="0000FF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85918" y="5000636"/>
            <a:ext cx="7358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solidFill>
                  <a:srgbClr val="0000FF"/>
                </a:solidFill>
              </a:rPr>
              <a:t>Primeros lugares en las evaluaciones del PUEM y en los consejos   </a:t>
            </a:r>
            <a:endParaRPr lang="es-MX" sz="1600" b="1" dirty="0">
              <a:solidFill>
                <a:srgbClr val="0000FF"/>
              </a:solidFill>
            </a:endParaRPr>
          </a:p>
        </p:txBody>
      </p:sp>
      <p:pic>
        <p:nvPicPr>
          <p:cNvPr id="6" name="5 Imagen" descr="C:\Planeación_SSPDO\JUGO\2012\JUGO 80\Fotos JUGO\Atención Médica\Adiestramiento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00636"/>
            <a:ext cx="1500166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http://us.123rf.com/400wm/400/400/3ddock/3ddock1203/3ddock120300490/12922749-antena-parabol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13350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85860"/>
            <a:ext cx="1428728" cy="111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785918" y="1720982"/>
            <a:ext cx="735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solidFill>
                  <a:srgbClr val="0000FF"/>
                </a:solidFill>
              </a:rPr>
              <a:t>111 alumnos de maestría y doctorado (24 del área administrativa)  60% graduación </a:t>
            </a:r>
            <a:endParaRPr lang="es-MX" sz="1600" b="1" dirty="0">
              <a:solidFill>
                <a:srgbClr val="0000FF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85918" y="2649676"/>
            <a:ext cx="735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Egresaron  32 enfermeras de la licenciatura y 43 cursan alguna especialización 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785918" y="4357694"/>
            <a:ext cx="7358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Programa de Graduación Oportuna  100%</a:t>
            </a:r>
            <a:endParaRPr lang="es-MX" sz="1600" b="1" dirty="0">
              <a:solidFill>
                <a:srgbClr val="0000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785918" y="3571876"/>
            <a:ext cx="735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CEMESATEL </a:t>
            </a:r>
            <a:r>
              <a:rPr lang="es-MX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incrementó el número de  receptores (12,400 visitas y 12,181 reproducciones de contenido)</a:t>
            </a:r>
            <a:endParaRPr lang="es-MX" sz="1600" b="1" dirty="0">
              <a:solidFill>
                <a:srgbClr val="0000FF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6190"/>
            <a:ext cx="1571604" cy="104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4221088"/>
            <a:ext cx="1657376" cy="144016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 Grupo"/>
          <p:cNvGrpSpPr/>
          <p:nvPr/>
        </p:nvGrpSpPr>
        <p:grpSpPr>
          <a:xfrm>
            <a:off x="142844" y="1250141"/>
            <a:ext cx="1357322" cy="2928958"/>
            <a:chOff x="0" y="928670"/>
            <a:chExt cx="1500198" cy="3571876"/>
          </a:xfrm>
          <a:noFill/>
        </p:grpSpPr>
        <p:pic>
          <p:nvPicPr>
            <p:cNvPr id="3" name="2 Imagen" descr="C:\Users\Alejandra\Desktop\JUGO_82\FOTOS_HEMATO\DSC_0167.JPG"/>
            <p:cNvPicPr/>
            <p:nvPr/>
          </p:nvPicPr>
          <p:blipFill>
            <a:blip r:embed="rId2" cstate="print">
              <a:extLst/>
            </a:blip>
            <a:srcRect b="11196"/>
            <a:stretch>
              <a:fillRect/>
            </a:stretch>
          </p:blipFill>
          <p:spPr bwMode="auto">
            <a:xfrm>
              <a:off x="0" y="3143248"/>
              <a:ext cx="1500198" cy="1357298"/>
            </a:xfrm>
            <a:prstGeom prst="rect">
              <a:avLst/>
            </a:prstGeom>
            <a:grpFill/>
            <a:ln>
              <a:noFill/>
            </a:ln>
            <a:effectLst/>
          </p:spPr>
        </p:pic>
        <p:grpSp>
          <p:nvGrpSpPr>
            <p:cNvPr id="4" name="16 Grupo"/>
            <p:cNvGrpSpPr/>
            <p:nvPr/>
          </p:nvGrpSpPr>
          <p:grpSpPr>
            <a:xfrm>
              <a:off x="0" y="928670"/>
              <a:ext cx="1500198" cy="2214578"/>
              <a:chOff x="7500958" y="3286124"/>
              <a:chExt cx="1500198" cy="2214578"/>
            </a:xfrm>
            <a:grpFill/>
          </p:grpSpPr>
          <p:pic>
            <p:nvPicPr>
              <p:cNvPr id="5" name="4 Imagen" descr="C:\Users\Alejandra\Desktop\JUGO_82\FOTOS_HEMATO\DSC_0169.JPG"/>
              <p:cNvPicPr/>
              <p:nvPr/>
            </p:nvPicPr>
            <p:blipFill>
              <a:blip r:embed="rId3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7500958" y="4357694"/>
                <a:ext cx="1500198" cy="1143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</p:pic>
          <p:pic>
            <p:nvPicPr>
              <p:cNvPr id="6" name="5 Imagen" descr="C:\Users\Alejandra\Desktop\JUGO_82\FOTOS_HEMATO\DSC_0190.JPG"/>
              <p:cNvPicPr/>
              <p:nvPr/>
            </p:nvPicPr>
            <p:blipFill>
              <a:blip r:embed="rId4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7500958" y="3286124"/>
                <a:ext cx="1500198" cy="10715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</p:pic>
        </p:grpSp>
      </p:grpSp>
      <p:pic>
        <p:nvPicPr>
          <p:cNvPr id="8" name="Picture 4" descr="E:\Rehabilitación áreas 030913\DSC_0332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107661"/>
            <a:ext cx="135732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5036355"/>
            <a:ext cx="1357322" cy="101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2 Rectángulo"/>
          <p:cNvSpPr>
            <a:spLocks noChangeArrowheads="1"/>
          </p:cNvSpPr>
          <p:nvPr/>
        </p:nvSpPr>
        <p:spPr bwMode="auto">
          <a:xfrm>
            <a:off x="5364088" y="1052736"/>
            <a:ext cx="33041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altLang="es-MX" sz="2800" b="1" dirty="0" smtClean="0">
                <a:solidFill>
                  <a:srgbClr val="0000FF"/>
                </a:solidFill>
              </a:rPr>
              <a:t>Asistencia Médica</a:t>
            </a:r>
            <a:endParaRPr lang="es-MX" altLang="es-MX" sz="2800" dirty="0">
              <a:solidFill>
                <a:srgbClr val="0000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000232" y="4572008"/>
            <a:ext cx="714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 iniciaron las actividades en la nueva Unidad de </a:t>
            </a:r>
            <a:r>
              <a:rPr lang="es-MX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Hemato</a:t>
            </a:r>
            <a:r>
              <a:rPr lang="es-MX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Oncología e Investigación y en la Unidad de Rehabilitación.</a:t>
            </a:r>
            <a:endParaRPr lang="es-MX" sz="1600" b="1" dirty="0">
              <a:solidFill>
                <a:srgbClr val="0000FF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000232" y="2143116"/>
            <a:ext cx="714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204, 840 consultas</a:t>
            </a:r>
            <a:endParaRPr lang="es-MX" sz="1600" b="1" dirty="0">
              <a:solidFill>
                <a:srgbClr val="0000FF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000232" y="2714620"/>
            <a:ext cx="714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rgbClr val="0000FF"/>
                </a:solidFill>
              </a:rPr>
              <a:t>Infecciones nosocomiales de 7.68 en 2012 a 7.46 en 2013.</a:t>
            </a:r>
            <a:endParaRPr lang="es-MX" b="1" dirty="0">
              <a:solidFill>
                <a:srgbClr val="0000FF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000232" y="3500438"/>
            <a:ext cx="714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50 trasplantes,</a:t>
            </a:r>
            <a:r>
              <a:rPr lang="es-MX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(renales 28, hígado 7, corazón 2, </a:t>
            </a:r>
            <a:r>
              <a:rPr lang="es-MX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homoinjerto</a:t>
            </a:r>
            <a:r>
              <a:rPr lang="es-MX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2,  cornea 1 y </a:t>
            </a:r>
            <a:r>
              <a:rPr lang="es-MX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diez de médula ósea</a:t>
            </a:r>
            <a:r>
              <a:rPr lang="es-MX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s-MX" altLang="es-MX" b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endParaRPr lang="es-MX" sz="1600" b="1" dirty="0">
              <a:solidFill>
                <a:srgbClr val="0000FF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000232" y="1643050"/>
            <a:ext cx="714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altLang="es-MX" b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6,607 egresos hospitalarios, 98% por mejoría. </a:t>
            </a:r>
            <a:endParaRPr lang="es-MX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Rectángulo"/>
          <p:cNvSpPr>
            <a:spLocks noChangeArrowheads="1"/>
          </p:cNvSpPr>
          <p:nvPr/>
        </p:nvSpPr>
        <p:spPr bwMode="auto">
          <a:xfrm>
            <a:off x="6588224" y="1123305"/>
            <a:ext cx="20826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altLang="es-MX" sz="2800" b="1" dirty="0" smtClean="0">
                <a:solidFill>
                  <a:srgbClr val="0000FF"/>
                </a:solidFill>
              </a:rPr>
              <a:t>Planeación</a:t>
            </a:r>
            <a:endParaRPr lang="es-MX" altLang="es-MX" sz="2800" dirty="0">
              <a:solidFill>
                <a:srgbClr val="0000FF"/>
              </a:solidFill>
            </a:endParaRPr>
          </a:p>
        </p:txBody>
      </p:sp>
      <p:pic>
        <p:nvPicPr>
          <p:cNvPr id="4" name="3 Imagen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143512"/>
            <a:ext cx="6715140" cy="100624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714480" y="1857364"/>
            <a:ext cx="7429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solidFill>
                  <a:srgbClr val="0000FF"/>
                </a:solidFill>
              </a:rPr>
              <a:t>Todos los servicios con acreditación permanente del Seguro Popular</a:t>
            </a:r>
            <a:endParaRPr lang="es-MX" sz="1600" b="1" dirty="0">
              <a:solidFill>
                <a:srgbClr val="0000FF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14480" y="2571744"/>
            <a:ext cx="7429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Satisfacción del paciente hospitalizado 91.3%, de la  consulta externa 93.15%.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714480" y="3500438"/>
            <a:ext cx="7429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Indicadores de transparencia y rendición de cuentas 95% - 100%.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714480" y="4000504"/>
            <a:ext cx="7429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MX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Equidad de género:  Estructura orgánica 32% son mujeres, usuarios 50%, alumnos 60%, investigadores 52%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ctángulo"/>
          <p:cNvSpPr>
            <a:spLocks noChangeArrowheads="1"/>
          </p:cNvSpPr>
          <p:nvPr/>
        </p:nvSpPr>
        <p:spPr bwMode="auto">
          <a:xfrm>
            <a:off x="1259633" y="3369599"/>
            <a:ext cx="7884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MX" b="1" dirty="0">
                <a:solidFill>
                  <a:srgbClr val="0000FF"/>
                </a:solidFill>
                <a:latin typeface="Calibri" pitchFamily="34" charset="0"/>
              </a:rPr>
              <a:t>Recursos recibidos </a:t>
            </a:r>
            <a:r>
              <a:rPr lang="es-MX" altLang="es-MX" b="1" dirty="0" smtClean="0">
                <a:solidFill>
                  <a:srgbClr val="0000FF"/>
                </a:solidFill>
                <a:latin typeface="Calibri" pitchFamily="34" charset="0"/>
              </a:rPr>
              <a:t>del Seguro Popular: 144 millones  (80 en 2012)</a:t>
            </a:r>
            <a:endParaRPr lang="es-MX" altLang="es-MX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" name="9 Rectángulo"/>
          <p:cNvSpPr>
            <a:spLocks noChangeArrowheads="1"/>
          </p:cNvSpPr>
          <p:nvPr/>
        </p:nvSpPr>
        <p:spPr bwMode="auto">
          <a:xfrm>
            <a:off x="5580112" y="1124743"/>
            <a:ext cx="33843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0000FF"/>
                </a:solidFill>
              </a:rPr>
              <a:t>Administración</a:t>
            </a:r>
          </a:p>
        </p:txBody>
      </p:sp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1259632" y="1785423"/>
            <a:ext cx="7884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rgbClr val="0000FF"/>
                </a:solidFill>
                <a:latin typeface="Calibri" pitchFamily="34" charset="0"/>
              </a:rPr>
              <a:t>Disminución de litigios laborales (de 125 en 2012 a 96); disminución de la contingencia de 40.9 a 23.2 </a:t>
            </a:r>
            <a:r>
              <a:rPr lang="es-MX" b="1" dirty="0" err="1" smtClean="0">
                <a:solidFill>
                  <a:srgbClr val="0000FF"/>
                </a:solidFill>
                <a:latin typeface="Calibri" pitchFamily="34" charset="0"/>
              </a:rPr>
              <a:t>mdp</a:t>
            </a:r>
            <a:r>
              <a:rPr lang="es-MX" b="1" dirty="0" smtClean="0">
                <a:solidFill>
                  <a:srgbClr val="0000FF"/>
                </a:solidFill>
                <a:latin typeface="Calibri" pitchFamily="34" charset="0"/>
              </a:rPr>
              <a:t>.</a:t>
            </a:r>
            <a:endParaRPr lang="es-MX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6" name="10 CuadroTexto"/>
          <p:cNvSpPr txBox="1">
            <a:spLocks noChangeArrowheads="1"/>
          </p:cNvSpPr>
          <p:nvPr/>
        </p:nvSpPr>
        <p:spPr bwMode="auto">
          <a:xfrm>
            <a:off x="1259631" y="4145420"/>
            <a:ext cx="7884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0000FF"/>
                </a:solidFill>
                <a:latin typeface="Calibri" pitchFamily="34" charset="0"/>
              </a:rPr>
              <a:t>Incorporación </a:t>
            </a:r>
            <a:r>
              <a:rPr lang="es-MX" b="1" dirty="0" smtClean="0">
                <a:solidFill>
                  <a:srgbClr val="0000FF"/>
                </a:solidFill>
                <a:latin typeface="Calibri" pitchFamily="34" charset="0"/>
              </a:rPr>
              <a:t>de $ 55 millones de equipo (recursos federales y donativos)</a:t>
            </a:r>
            <a:endParaRPr lang="es-MX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211247" y="4721195"/>
            <a:ext cx="2599548" cy="164307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8" name="12 CuadroTexto"/>
          <p:cNvSpPr txBox="1">
            <a:spLocks noChangeArrowheads="1"/>
          </p:cNvSpPr>
          <p:nvPr/>
        </p:nvSpPr>
        <p:spPr bwMode="auto">
          <a:xfrm>
            <a:off x="1259633" y="2730819"/>
            <a:ext cx="7884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rgbClr val="0000FF"/>
                </a:solidFill>
                <a:latin typeface="Calibri" pitchFamily="34" charset="0"/>
              </a:rPr>
              <a:t>Auditoría externa: Limpia y sin salvedades </a:t>
            </a:r>
            <a:endParaRPr lang="es-MX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3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15194190"/>
              </p:ext>
            </p:extLst>
          </p:nvPr>
        </p:nvGraphicFramePr>
        <p:xfrm>
          <a:off x="755576" y="1340768"/>
          <a:ext cx="7632848" cy="4727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835696" y="5074331"/>
            <a:ext cx="863600" cy="3683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2009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124991" y="5080638"/>
            <a:ext cx="863600" cy="3683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2010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482445" y="5072074"/>
            <a:ext cx="863600" cy="3683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2013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0" y="1142984"/>
            <a:ext cx="1714480" cy="5357850"/>
            <a:chOff x="357158" y="571480"/>
            <a:chExt cx="1357323" cy="5708771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9" y="571480"/>
              <a:ext cx="1357322" cy="10761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 descr="E:\RESPALDO_2011\otros archivos_erika\HIMFG\servicios farmacéuticos\IMG_075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1500174"/>
              <a:ext cx="1357322" cy="1316191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58" y="2643182"/>
              <a:ext cx="1357322" cy="140261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" name="Picture 14" descr="E:\RESPALDO_2011\otros archivos_erika\HIMFG\servicios farmacéuticos\IMG_074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3929066"/>
              <a:ext cx="1357322" cy="124529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4574" y="4890344"/>
              <a:ext cx="1422491" cy="1357323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221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r. Garcia Aranda\AppData\Local\Microsoft\Windows\Temporary Internet Files\Content.IE5\ZVGRYMD6\hospital inf-04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282261"/>
            <a:ext cx="4608512" cy="27417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6 CuadroTexto"/>
          <p:cNvSpPr txBox="1">
            <a:spLocks noChangeArrowheads="1"/>
          </p:cNvSpPr>
          <p:nvPr/>
        </p:nvSpPr>
        <p:spPr bwMode="auto">
          <a:xfrm>
            <a:off x="5868144" y="2144341"/>
            <a:ext cx="2245364" cy="561856"/>
          </a:xfrm>
          <a:prstGeom prst="roundRect">
            <a:avLst/>
          </a:prstGeom>
          <a:solidFill>
            <a:srgbClr val="002060"/>
          </a:soli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700" b="1" i="1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Albergue</a:t>
            </a:r>
          </a:p>
        </p:txBody>
      </p:sp>
      <p:sp>
        <p:nvSpPr>
          <p:cNvPr id="4" name="7 CuadroTexto"/>
          <p:cNvSpPr txBox="1">
            <a:spLocks noChangeArrowheads="1"/>
          </p:cNvSpPr>
          <p:nvPr/>
        </p:nvSpPr>
        <p:spPr bwMode="auto">
          <a:xfrm>
            <a:off x="539552" y="4653136"/>
            <a:ext cx="2603922" cy="919401"/>
          </a:xfrm>
          <a:prstGeom prst="roundRect">
            <a:avLst/>
          </a:prstGeom>
          <a:solidFill>
            <a:srgbClr val="002060"/>
          </a:soli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MX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Unidad de Enseñanza</a:t>
            </a:r>
          </a:p>
        </p:txBody>
      </p:sp>
      <p:pic>
        <p:nvPicPr>
          <p:cNvPr id="5" name="Picture 2" descr="H:\albergu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4608512" cy="27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754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SCN01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59" t="29089" r="23544" b="16853"/>
          <a:stretch>
            <a:fillRect/>
          </a:stretch>
        </p:blipFill>
        <p:spPr bwMode="auto">
          <a:xfrm>
            <a:off x="2857488" y="1142983"/>
            <a:ext cx="3286148" cy="525494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668</Words>
  <Application>Microsoft Office PowerPoint</Application>
  <PresentationFormat>Presentación en pantalla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Valencia</dc:creator>
  <cp:lastModifiedBy> </cp:lastModifiedBy>
  <cp:revision>5</cp:revision>
  <dcterms:created xsi:type="dcterms:W3CDTF">2014-04-08T19:14:20Z</dcterms:created>
  <dcterms:modified xsi:type="dcterms:W3CDTF">2014-04-09T13:25:29Z</dcterms:modified>
</cp:coreProperties>
</file>