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577388" cy="7524750"/>
  <p:notesSz cx="7010400" cy="9296400"/>
  <p:defaultTextStyle>
    <a:defPPr>
      <a:defRPr lang="es-MX"/>
    </a:defPPr>
    <a:lvl1pPr marL="0" algn="l" defTabSz="9772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8610" algn="l" defTabSz="9772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7219" algn="l" defTabSz="9772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5829" algn="l" defTabSz="9772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4439" algn="l" defTabSz="9772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43048" algn="l" defTabSz="9772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31658" algn="l" defTabSz="9772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20267" algn="l" defTabSz="9772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08877" algn="l" defTabSz="9772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0">
          <p15:clr>
            <a:srgbClr val="A4A3A4"/>
          </p15:clr>
        </p15:guide>
        <p15:guide id="2" pos="30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806" y="90"/>
      </p:cViewPr>
      <p:guideLst>
        <p:guide orient="horz" pos="2370"/>
        <p:guide pos="30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8304" y="2337550"/>
            <a:ext cx="8140780" cy="161294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36608" y="4264025"/>
            <a:ext cx="6704172" cy="1922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7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4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3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1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0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8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F5FC-378F-405B-9A3B-A92721A4E4B5}" type="datetimeFigureOut">
              <a:rPr lang="es-MX" smtClean="0"/>
              <a:pPr/>
              <a:t>03/06/2024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F5FC-378F-405B-9A3B-A92721A4E4B5}" type="datetimeFigureOut">
              <a:rPr lang="es-MX" smtClean="0"/>
              <a:pPr/>
              <a:t>03/06/2024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43606" y="301340"/>
            <a:ext cx="2154912" cy="642042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78869" y="301340"/>
            <a:ext cx="6305114" cy="642042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F5FC-378F-405B-9A3B-A92721A4E4B5}" type="datetimeFigureOut">
              <a:rPr lang="es-MX" smtClean="0"/>
              <a:pPr/>
              <a:t>03/06/2024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F5FC-378F-405B-9A3B-A92721A4E4B5}" type="datetimeFigureOut">
              <a:rPr lang="es-MX" smtClean="0"/>
              <a:pPr/>
              <a:t>03/06/2024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6548" y="4835349"/>
            <a:ext cx="8140780" cy="1494499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56548" y="3189310"/>
            <a:ext cx="8140780" cy="1646039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86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72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65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544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430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316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202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088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F5FC-378F-405B-9A3B-A92721A4E4B5}" type="datetimeFigureOut">
              <a:rPr lang="es-MX" smtClean="0"/>
              <a:pPr/>
              <a:t>03/06/2024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78869" y="1755776"/>
            <a:ext cx="4230013" cy="496598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68506" y="1755776"/>
            <a:ext cx="4230013" cy="496598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F5FC-378F-405B-9A3B-A92721A4E4B5}" type="datetimeFigureOut">
              <a:rPr lang="es-MX" smtClean="0"/>
              <a:pPr/>
              <a:t>03/06/2024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78870" y="1684360"/>
            <a:ext cx="4231676" cy="70196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610" indent="0">
              <a:buNone/>
              <a:defRPr sz="2100" b="1"/>
            </a:lvl2pPr>
            <a:lvl3pPr marL="977219" indent="0">
              <a:buNone/>
              <a:defRPr sz="1900" b="1"/>
            </a:lvl3pPr>
            <a:lvl4pPr marL="1465829" indent="0">
              <a:buNone/>
              <a:defRPr sz="1700" b="1"/>
            </a:lvl4pPr>
            <a:lvl5pPr marL="1954439" indent="0">
              <a:buNone/>
              <a:defRPr sz="1700" b="1"/>
            </a:lvl5pPr>
            <a:lvl6pPr marL="2443048" indent="0">
              <a:buNone/>
              <a:defRPr sz="1700" b="1"/>
            </a:lvl6pPr>
            <a:lvl7pPr marL="2931658" indent="0">
              <a:buNone/>
              <a:defRPr sz="1700" b="1"/>
            </a:lvl7pPr>
            <a:lvl8pPr marL="3420267" indent="0">
              <a:buNone/>
              <a:defRPr sz="1700" b="1"/>
            </a:lvl8pPr>
            <a:lvl9pPr marL="3908877" indent="0">
              <a:buNone/>
              <a:defRPr sz="17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8870" y="2386321"/>
            <a:ext cx="4231676" cy="4335441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865180" y="1684360"/>
            <a:ext cx="4233339" cy="70196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610" indent="0">
              <a:buNone/>
              <a:defRPr sz="2100" b="1"/>
            </a:lvl2pPr>
            <a:lvl3pPr marL="977219" indent="0">
              <a:buNone/>
              <a:defRPr sz="1900" b="1"/>
            </a:lvl3pPr>
            <a:lvl4pPr marL="1465829" indent="0">
              <a:buNone/>
              <a:defRPr sz="1700" b="1"/>
            </a:lvl4pPr>
            <a:lvl5pPr marL="1954439" indent="0">
              <a:buNone/>
              <a:defRPr sz="1700" b="1"/>
            </a:lvl5pPr>
            <a:lvl6pPr marL="2443048" indent="0">
              <a:buNone/>
              <a:defRPr sz="1700" b="1"/>
            </a:lvl6pPr>
            <a:lvl7pPr marL="2931658" indent="0">
              <a:buNone/>
              <a:defRPr sz="1700" b="1"/>
            </a:lvl7pPr>
            <a:lvl8pPr marL="3420267" indent="0">
              <a:buNone/>
              <a:defRPr sz="1700" b="1"/>
            </a:lvl8pPr>
            <a:lvl9pPr marL="3908877" indent="0">
              <a:buNone/>
              <a:defRPr sz="17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865180" y="2386321"/>
            <a:ext cx="4233339" cy="4335441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F5FC-378F-405B-9A3B-A92721A4E4B5}" type="datetimeFigureOut">
              <a:rPr lang="es-MX" smtClean="0"/>
              <a:pPr/>
              <a:t>03/06/2024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F5FC-378F-405B-9A3B-A92721A4E4B5}" type="datetimeFigureOut">
              <a:rPr lang="es-MX" smtClean="0"/>
              <a:pPr/>
              <a:t>03/06/2024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F5FC-378F-405B-9A3B-A92721A4E4B5}" type="datetimeFigureOut">
              <a:rPr lang="es-MX" smtClean="0"/>
              <a:pPr/>
              <a:t>03/06/2024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8870" y="299597"/>
            <a:ext cx="3150895" cy="127502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44493" y="299597"/>
            <a:ext cx="5354026" cy="6422166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78870" y="1574624"/>
            <a:ext cx="3150895" cy="5147139"/>
          </a:xfrm>
        </p:spPr>
        <p:txBody>
          <a:bodyPr/>
          <a:lstStyle>
            <a:lvl1pPr marL="0" indent="0">
              <a:buNone/>
              <a:defRPr sz="1500"/>
            </a:lvl1pPr>
            <a:lvl2pPr marL="488610" indent="0">
              <a:buNone/>
              <a:defRPr sz="1300"/>
            </a:lvl2pPr>
            <a:lvl3pPr marL="977219" indent="0">
              <a:buNone/>
              <a:defRPr sz="1100"/>
            </a:lvl3pPr>
            <a:lvl4pPr marL="1465829" indent="0">
              <a:buNone/>
              <a:defRPr sz="1000"/>
            </a:lvl4pPr>
            <a:lvl5pPr marL="1954439" indent="0">
              <a:buNone/>
              <a:defRPr sz="1000"/>
            </a:lvl5pPr>
            <a:lvl6pPr marL="2443048" indent="0">
              <a:buNone/>
              <a:defRPr sz="1000"/>
            </a:lvl6pPr>
            <a:lvl7pPr marL="2931658" indent="0">
              <a:buNone/>
              <a:defRPr sz="1000"/>
            </a:lvl7pPr>
            <a:lvl8pPr marL="3420267" indent="0">
              <a:buNone/>
              <a:defRPr sz="1000"/>
            </a:lvl8pPr>
            <a:lvl9pPr marL="3908877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F5FC-378F-405B-9A3B-A92721A4E4B5}" type="datetimeFigureOut">
              <a:rPr lang="es-MX" smtClean="0"/>
              <a:pPr/>
              <a:t>03/06/2024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77235" y="5267325"/>
            <a:ext cx="5746433" cy="6218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77235" y="672350"/>
            <a:ext cx="5746433" cy="4514850"/>
          </a:xfrm>
        </p:spPr>
        <p:txBody>
          <a:bodyPr/>
          <a:lstStyle>
            <a:lvl1pPr marL="0" indent="0">
              <a:buNone/>
              <a:defRPr sz="3400"/>
            </a:lvl1pPr>
            <a:lvl2pPr marL="488610" indent="0">
              <a:buNone/>
              <a:defRPr sz="3000"/>
            </a:lvl2pPr>
            <a:lvl3pPr marL="977219" indent="0">
              <a:buNone/>
              <a:defRPr sz="2600"/>
            </a:lvl3pPr>
            <a:lvl4pPr marL="1465829" indent="0">
              <a:buNone/>
              <a:defRPr sz="2100"/>
            </a:lvl4pPr>
            <a:lvl5pPr marL="1954439" indent="0">
              <a:buNone/>
              <a:defRPr sz="2100"/>
            </a:lvl5pPr>
            <a:lvl6pPr marL="2443048" indent="0">
              <a:buNone/>
              <a:defRPr sz="2100"/>
            </a:lvl6pPr>
            <a:lvl7pPr marL="2931658" indent="0">
              <a:buNone/>
              <a:defRPr sz="2100"/>
            </a:lvl7pPr>
            <a:lvl8pPr marL="3420267" indent="0">
              <a:buNone/>
              <a:defRPr sz="2100"/>
            </a:lvl8pPr>
            <a:lvl9pPr marL="3908877" indent="0">
              <a:buNone/>
              <a:defRPr sz="21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77235" y="5889163"/>
            <a:ext cx="5746433" cy="883112"/>
          </a:xfrm>
        </p:spPr>
        <p:txBody>
          <a:bodyPr/>
          <a:lstStyle>
            <a:lvl1pPr marL="0" indent="0">
              <a:buNone/>
              <a:defRPr sz="1500"/>
            </a:lvl1pPr>
            <a:lvl2pPr marL="488610" indent="0">
              <a:buNone/>
              <a:defRPr sz="1300"/>
            </a:lvl2pPr>
            <a:lvl3pPr marL="977219" indent="0">
              <a:buNone/>
              <a:defRPr sz="1100"/>
            </a:lvl3pPr>
            <a:lvl4pPr marL="1465829" indent="0">
              <a:buNone/>
              <a:defRPr sz="1000"/>
            </a:lvl4pPr>
            <a:lvl5pPr marL="1954439" indent="0">
              <a:buNone/>
              <a:defRPr sz="1000"/>
            </a:lvl5pPr>
            <a:lvl6pPr marL="2443048" indent="0">
              <a:buNone/>
              <a:defRPr sz="1000"/>
            </a:lvl6pPr>
            <a:lvl7pPr marL="2931658" indent="0">
              <a:buNone/>
              <a:defRPr sz="1000"/>
            </a:lvl7pPr>
            <a:lvl8pPr marL="3420267" indent="0">
              <a:buNone/>
              <a:defRPr sz="1000"/>
            </a:lvl8pPr>
            <a:lvl9pPr marL="3908877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F5FC-378F-405B-9A3B-A92721A4E4B5}" type="datetimeFigureOut">
              <a:rPr lang="es-MX" smtClean="0"/>
              <a:pPr/>
              <a:t>03/06/2024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78870" y="301339"/>
            <a:ext cx="8619649" cy="1254125"/>
          </a:xfrm>
          <a:prstGeom prst="rect">
            <a:avLst/>
          </a:prstGeom>
        </p:spPr>
        <p:txBody>
          <a:bodyPr vert="horz" lIns="97722" tIns="48861" rIns="97722" bIns="48861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78870" y="1755776"/>
            <a:ext cx="8619649" cy="4965987"/>
          </a:xfrm>
          <a:prstGeom prst="rect">
            <a:avLst/>
          </a:prstGeom>
        </p:spPr>
        <p:txBody>
          <a:bodyPr vert="horz" lIns="97722" tIns="48861" rIns="97722" bIns="48861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78869" y="6974329"/>
            <a:ext cx="2234724" cy="400623"/>
          </a:xfrm>
          <a:prstGeom prst="rect">
            <a:avLst/>
          </a:prstGeom>
        </p:spPr>
        <p:txBody>
          <a:bodyPr vert="horz" lIns="97722" tIns="48861" rIns="97722" bIns="4886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5F5FC-378F-405B-9A3B-A92721A4E4B5}" type="datetimeFigureOut">
              <a:rPr lang="es-MX" smtClean="0"/>
              <a:pPr/>
              <a:t>03/06/2024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272274" y="6974329"/>
            <a:ext cx="3032840" cy="400623"/>
          </a:xfrm>
          <a:prstGeom prst="rect">
            <a:avLst/>
          </a:prstGeom>
        </p:spPr>
        <p:txBody>
          <a:bodyPr vert="horz" lIns="97722" tIns="48861" rIns="97722" bIns="4886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863795" y="6974329"/>
            <a:ext cx="2234724" cy="400623"/>
          </a:xfrm>
          <a:prstGeom prst="rect">
            <a:avLst/>
          </a:prstGeom>
        </p:spPr>
        <p:txBody>
          <a:bodyPr vert="horz" lIns="97722" tIns="48861" rIns="97722" bIns="4886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77219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6457" indent="-366457" algn="l" defTabSz="977219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3991" indent="-305381" algn="l" defTabSz="977219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524" indent="-244305" algn="l" defTabSz="97721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10134" indent="-244305" algn="l" defTabSz="977219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8743" indent="-244305" algn="l" defTabSz="977219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7353" indent="-244305" algn="l" defTabSz="97721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5963" indent="-244305" algn="l" defTabSz="97721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64572" indent="-244305" algn="l" defTabSz="97721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3182" indent="-244305" algn="l" defTabSz="97721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772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610" algn="l" defTabSz="9772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7219" algn="l" defTabSz="9772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5829" algn="l" defTabSz="9772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439" algn="l" defTabSz="9772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3048" algn="l" defTabSz="9772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1658" algn="l" defTabSz="9772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267" algn="l" defTabSz="9772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8877" algn="l" defTabSz="9772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taformadetransparencia.org.mx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transparencia@himfg.edu.m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29488397-46E2-4AAD-ABC5-20BB9EC2C0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071" y="6561348"/>
            <a:ext cx="1246850" cy="70104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3667" y="285989"/>
            <a:ext cx="3016835" cy="7031781"/>
          </a:xfrm>
          <a:ln cap="rnd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endParaRPr lang="es-MX" sz="1400" b="1" dirty="0">
              <a:solidFill>
                <a:schemeClr val="tx1"/>
              </a:solidFill>
            </a:endParaRPr>
          </a:p>
          <a:p>
            <a:pPr algn="l"/>
            <a:r>
              <a:rPr lang="es-MX" sz="1400" b="1" dirty="0">
                <a:solidFill>
                  <a:schemeClr val="tx1"/>
                </a:solidFill>
              </a:rPr>
              <a:t>¿Qué es un expediente clínico?</a:t>
            </a:r>
          </a:p>
          <a:p>
            <a:pPr algn="l"/>
            <a:endParaRPr lang="es-MX" sz="1400" b="1" dirty="0">
              <a:solidFill>
                <a:schemeClr val="tx1"/>
              </a:solidFill>
            </a:endParaRPr>
          </a:p>
          <a:p>
            <a:pPr algn="l"/>
            <a:endParaRPr lang="es-MX" sz="1400" b="1" dirty="0">
              <a:solidFill>
                <a:schemeClr val="tx1"/>
              </a:solidFill>
            </a:endParaRPr>
          </a:p>
          <a:p>
            <a:pPr algn="l"/>
            <a:endParaRPr lang="es-MX" sz="1400" b="1" dirty="0">
              <a:solidFill>
                <a:schemeClr val="tx1"/>
              </a:solidFill>
            </a:endParaRPr>
          </a:p>
          <a:p>
            <a:pPr algn="l"/>
            <a:endParaRPr lang="es-MX" sz="1400" b="1" dirty="0">
              <a:solidFill>
                <a:schemeClr val="tx1"/>
              </a:solidFill>
            </a:endParaRPr>
          </a:p>
          <a:p>
            <a:pPr algn="l"/>
            <a:endParaRPr lang="es-MX" sz="1400" b="1" dirty="0">
              <a:solidFill>
                <a:schemeClr val="tx1"/>
              </a:solidFill>
            </a:endParaRPr>
          </a:p>
          <a:p>
            <a:pPr algn="l"/>
            <a:endParaRPr lang="es-MX" sz="1400" b="1" dirty="0">
              <a:solidFill>
                <a:schemeClr val="tx1"/>
              </a:solidFill>
            </a:endParaRPr>
          </a:p>
          <a:p>
            <a:pPr algn="l"/>
            <a:endParaRPr lang="es-MX" sz="1400" b="1" dirty="0">
              <a:solidFill>
                <a:schemeClr val="tx1"/>
              </a:solidFill>
            </a:endParaRPr>
          </a:p>
          <a:p>
            <a:pPr algn="l"/>
            <a:endParaRPr lang="es-MX" sz="1400" b="1" dirty="0">
              <a:solidFill>
                <a:schemeClr val="tx1"/>
              </a:solidFill>
            </a:endParaRPr>
          </a:p>
          <a:p>
            <a:pPr algn="l"/>
            <a:endParaRPr lang="es-MX" sz="1400" b="1" dirty="0">
              <a:solidFill>
                <a:schemeClr val="tx1"/>
              </a:solidFill>
            </a:endParaRPr>
          </a:p>
          <a:p>
            <a:pPr algn="l"/>
            <a:endParaRPr lang="es-MX" sz="1400" b="1" dirty="0">
              <a:solidFill>
                <a:schemeClr val="tx1"/>
              </a:solidFill>
            </a:endParaRPr>
          </a:p>
          <a:p>
            <a:pPr algn="l"/>
            <a:endParaRPr lang="es-MX" sz="1050" b="1" dirty="0">
              <a:solidFill>
                <a:schemeClr val="tx1"/>
              </a:solidFill>
            </a:endParaRPr>
          </a:p>
          <a:p>
            <a:pPr algn="r"/>
            <a:r>
              <a:rPr lang="es-MX" sz="1400" b="1" dirty="0">
                <a:solidFill>
                  <a:schemeClr val="tx1"/>
                </a:solidFill>
              </a:rPr>
              <a:t>¿ Y un dato personal y un dato sensible? </a:t>
            </a:r>
          </a:p>
          <a:p>
            <a:pPr algn="l"/>
            <a:br>
              <a:rPr lang="es-MX" sz="1400" dirty="0">
                <a:solidFill>
                  <a:schemeClr val="tx1"/>
                </a:solidFill>
              </a:rPr>
            </a:br>
            <a:endParaRPr lang="es-MX" sz="1400" dirty="0">
              <a:solidFill>
                <a:schemeClr val="tx1"/>
              </a:solidFill>
            </a:endParaRPr>
          </a:p>
          <a:p>
            <a:pPr algn="just"/>
            <a:br>
              <a:rPr lang="es-MX" sz="1400" dirty="0">
                <a:solidFill>
                  <a:schemeClr val="tx1"/>
                </a:solidFill>
              </a:rPr>
            </a:br>
            <a:endParaRPr lang="es-MX" sz="1400" dirty="0">
              <a:solidFill>
                <a:schemeClr val="tx1"/>
              </a:solidFill>
            </a:endParaRPr>
          </a:p>
          <a:p>
            <a:pPr indent="3175" algn="just"/>
            <a:br>
              <a:rPr lang="es-MX" sz="1400" dirty="0">
                <a:solidFill>
                  <a:schemeClr val="tx1"/>
                </a:solidFill>
              </a:rPr>
            </a:br>
            <a:br>
              <a:rPr lang="es-MX" sz="1400" dirty="0">
                <a:solidFill>
                  <a:schemeClr val="tx1"/>
                </a:solidFill>
              </a:rPr>
            </a:br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3280277" y="285989"/>
            <a:ext cx="3016835" cy="7031781"/>
          </a:xfrm>
          <a:prstGeom prst="rect">
            <a:avLst/>
          </a:prstGeom>
          <a:ln cap="rnd">
            <a:solidFill>
              <a:schemeClr val="accent1"/>
            </a:solidFill>
          </a:ln>
        </p:spPr>
        <p:txBody>
          <a:bodyPr vert="horz" lIns="97722" tIns="48861" rIns="97722" bIns="48861" rtlCol="0">
            <a:normAutofit/>
          </a:bodyPr>
          <a:lstStyle/>
          <a:p>
            <a:pPr algn="ctr">
              <a:spcBef>
                <a:spcPct val="20000"/>
              </a:spcBef>
            </a:pPr>
            <a:endParaRPr lang="es-MX" sz="1000" b="1" dirty="0">
              <a:latin typeface="Calisto MT" pitchFamily="18" charset="0"/>
            </a:endParaRPr>
          </a:p>
          <a:p>
            <a:pPr algn="just"/>
            <a:endParaRPr lang="es-MX" sz="1100" dirty="0"/>
          </a:p>
          <a:p>
            <a:pPr algn="ctr"/>
            <a:r>
              <a:rPr lang="es-MX" sz="1100" dirty="0"/>
              <a:t>Para el Hospital Infantil de México Federico Gómez, es sumamente importante proteger la confidencialidad* de los datos contenidos en el expediente clínico, por lo que, para poder ejercer tus derechos </a:t>
            </a:r>
            <a:r>
              <a:rPr lang="es-MX" sz="1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ARCO,</a:t>
            </a:r>
            <a:r>
              <a:rPr lang="es-MX" sz="1100" dirty="0"/>
              <a:t> </a:t>
            </a:r>
            <a:r>
              <a:rPr lang="es-MX" sz="1100" dirty="0">
                <a:solidFill>
                  <a:srgbClr val="0070C0"/>
                </a:solidFill>
              </a:rPr>
              <a:t>(Acceso, Rectificación, Cancelación u Oposición)</a:t>
            </a:r>
            <a:r>
              <a:rPr lang="es-MX" sz="1100" dirty="0"/>
              <a:t>, considere lo siguiente.</a:t>
            </a:r>
          </a:p>
          <a:p>
            <a:pPr algn="just"/>
            <a:endParaRPr lang="es-MX" sz="1100" dirty="0"/>
          </a:p>
          <a:p>
            <a:pPr algn="just"/>
            <a:endParaRPr lang="es-MX" sz="1100" dirty="0"/>
          </a:p>
          <a:p>
            <a:pPr algn="ctr"/>
            <a:r>
              <a:rPr lang="es-MX" sz="1100" dirty="0"/>
              <a:t>Se podrá entregar copia a los pacientes titulares o a sus representantes siempre y cuando acrediten su personalidad presentando los siguientes documentos:</a:t>
            </a:r>
          </a:p>
          <a:p>
            <a:pPr algn="just"/>
            <a:endParaRPr lang="es-MX" sz="1100" dirty="0"/>
          </a:p>
          <a:p>
            <a:pPr algn="just"/>
            <a:endParaRPr lang="es-MX" sz="1100" dirty="0"/>
          </a:p>
          <a:p>
            <a:pPr algn="ctr"/>
            <a:r>
              <a:rPr lang="es-MX" sz="1100" b="1" dirty="0"/>
              <a:t>Titular (mayor de edad)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100" dirty="0"/>
              <a:t>Identificación oficial (INE, Pasaporte, </a:t>
            </a:r>
            <a:r>
              <a:rPr lang="es-MX" sz="1100" dirty="0" err="1"/>
              <a:t>etc</a:t>
            </a:r>
            <a:r>
              <a:rPr lang="es-MX" sz="1100" dirty="0"/>
              <a:t>)</a:t>
            </a:r>
          </a:p>
          <a:p>
            <a:pPr algn="ctr"/>
            <a:endParaRPr lang="es-MX" sz="1100" dirty="0"/>
          </a:p>
          <a:p>
            <a:pPr algn="ctr"/>
            <a:r>
              <a:rPr lang="es-MX" sz="1100" b="1" dirty="0"/>
              <a:t>En caso de menores de edad: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100" dirty="0"/>
              <a:t>Identificación oficial (INE, Pasaporte) del padre, madre o quien ejerza la patria potestad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100" dirty="0"/>
              <a:t>Acta de Nacimiento (del paciente)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100" dirty="0"/>
              <a:t>Carta bajo protesta de decir verdad</a:t>
            </a:r>
          </a:p>
          <a:p>
            <a:pPr algn="just"/>
            <a:endParaRPr lang="es-MX" sz="1100" dirty="0"/>
          </a:p>
          <a:p>
            <a:pPr algn="ctr"/>
            <a:r>
              <a:rPr lang="es-MX" sz="1100" b="1" dirty="0"/>
              <a:t>En pacientes fallecidos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100" dirty="0"/>
              <a:t>Además de los documentos anteriores, acreditar su interés jurídico, siempre que el titular de los derechos ARCO hubiere expresado fehacientemente su voluntad en tal sentido o que exista un mandato judicial para el mismo. </a:t>
            </a:r>
          </a:p>
          <a:p>
            <a:pPr algn="ctr"/>
            <a:endParaRPr lang="es-MX" sz="1100" dirty="0"/>
          </a:p>
          <a:p>
            <a:pPr algn="ctr"/>
            <a:r>
              <a:rPr lang="es-MX" sz="1050" i="1" dirty="0"/>
              <a:t>El Resumen Clínico </a:t>
            </a:r>
            <a:r>
              <a:rPr lang="es-MX" sz="1050" b="1" i="1" dirty="0"/>
              <a:t>NO</a:t>
            </a:r>
            <a:r>
              <a:rPr lang="es-MX" sz="1050" i="1" dirty="0"/>
              <a:t> puede ser entregado a través del ejercicio de derechos ARCO, debido a que se genera en el momento de la petición y no obra en el expediente clínico. le sugerimos acudir a la Subdirección de Asistencia Médica para que le indiquen como obtenerlo.</a:t>
            </a:r>
          </a:p>
          <a:p>
            <a:pPr algn="just"/>
            <a:endParaRPr lang="es-MX" sz="800" b="1" dirty="0"/>
          </a:p>
          <a:p>
            <a:pPr algn="just"/>
            <a:r>
              <a:rPr lang="es-MX" sz="800" b="1" dirty="0"/>
              <a:t>*El aviso de privacidad se puede consultar en la página www.himfg.edu.mx </a:t>
            </a:r>
            <a:endParaRPr lang="es-MX" sz="3200" dirty="0"/>
          </a:p>
          <a:p>
            <a:pPr algn="just"/>
            <a:endParaRPr lang="es-MX" sz="1100" dirty="0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6444878" y="285989"/>
            <a:ext cx="3016835" cy="7031781"/>
          </a:xfrm>
          <a:prstGeom prst="rect">
            <a:avLst/>
          </a:prstGeom>
          <a:ln cap="rnd">
            <a:solidFill>
              <a:schemeClr val="accent1"/>
            </a:solidFill>
          </a:ln>
        </p:spPr>
        <p:txBody>
          <a:bodyPr vert="horz" lIns="97722" tIns="48861" rIns="97722" bIns="48861" rtlCol="0">
            <a:normAutofit lnSpcReduction="10000"/>
          </a:bodyPr>
          <a:lstStyle/>
          <a:p>
            <a:pPr algn="ctr">
              <a:spcBef>
                <a:spcPct val="20000"/>
              </a:spcBef>
            </a:pPr>
            <a:endParaRPr lang="es-MX" sz="2000" b="1" dirty="0"/>
          </a:p>
          <a:p>
            <a:pPr algn="ctr">
              <a:spcBef>
                <a:spcPct val="20000"/>
              </a:spcBef>
            </a:pPr>
            <a:r>
              <a:rPr lang="es-MX" sz="1300" b="1" dirty="0"/>
              <a:t>¿Cómo puedo presentar una solicitud de acceso mi expediente clínico?</a:t>
            </a:r>
            <a:br>
              <a:rPr lang="es-MX" sz="1300" b="1" dirty="0"/>
            </a:br>
            <a:br>
              <a:rPr lang="es-MX" sz="1300" dirty="0"/>
            </a:br>
            <a:r>
              <a:rPr lang="es-MX" sz="1200" dirty="0"/>
              <a:t>1. Por medio electrónico a través de Internet, utilizando la Plataforma Nacional de Transparencia</a:t>
            </a:r>
          </a:p>
          <a:p>
            <a:pPr algn="ctr">
              <a:spcBef>
                <a:spcPct val="20000"/>
              </a:spcBef>
            </a:pPr>
            <a:endParaRPr lang="es-MX" sz="1200" dirty="0"/>
          </a:p>
          <a:p>
            <a:pPr algn="ctr">
              <a:spcBef>
                <a:spcPct val="20000"/>
              </a:spcBef>
            </a:pPr>
            <a:endParaRPr lang="es-MX" sz="1200" dirty="0"/>
          </a:p>
          <a:p>
            <a:pPr algn="ctr">
              <a:spcBef>
                <a:spcPct val="20000"/>
              </a:spcBef>
            </a:pPr>
            <a:endParaRPr lang="es-MX" sz="500" dirty="0"/>
          </a:p>
          <a:p>
            <a:pPr algn="ctr">
              <a:spcBef>
                <a:spcPct val="20000"/>
              </a:spcBef>
            </a:pPr>
            <a:endParaRPr lang="es-MX" sz="1200" dirty="0"/>
          </a:p>
          <a:p>
            <a:pPr algn="ctr">
              <a:spcBef>
                <a:spcPct val="20000"/>
              </a:spcBef>
            </a:pPr>
            <a:endParaRPr lang="es-MX" sz="1200" dirty="0"/>
          </a:p>
          <a:p>
            <a:pPr lvl="0" algn="ctr">
              <a:spcBef>
                <a:spcPct val="20000"/>
              </a:spcBef>
            </a:pPr>
            <a:r>
              <a:rPr lang="es-MX" sz="1100" dirty="0">
                <a:hlinkClick r:id="rId3"/>
              </a:rPr>
              <a:t>https://www.plataformadetransparencia.org.mx</a:t>
            </a:r>
            <a:endParaRPr lang="es-MX" sz="1100" dirty="0"/>
          </a:p>
          <a:p>
            <a:pPr lvl="0" algn="ctr">
              <a:spcBef>
                <a:spcPct val="20000"/>
              </a:spcBef>
            </a:pPr>
            <a:endParaRPr lang="es-MX" sz="1200" dirty="0"/>
          </a:p>
          <a:p>
            <a:pPr algn="ctr">
              <a:spcBef>
                <a:spcPct val="20000"/>
              </a:spcBef>
            </a:pPr>
            <a:r>
              <a:rPr lang="es-MX" sz="1200" dirty="0"/>
              <a:t>2. Por correo certificado o por mensajería, presentando un formato o escrito libre ante la Unidad de Transparencia.</a:t>
            </a:r>
            <a:br>
              <a:rPr lang="es-MX" sz="1200" dirty="0"/>
            </a:br>
            <a:br>
              <a:rPr lang="es-MX" sz="1200" dirty="0"/>
            </a:br>
            <a:r>
              <a:rPr lang="es-MX" sz="1200" dirty="0"/>
              <a:t>3. Acudiendo personalmente a la Unidad de Transparencia de este Hospital.</a:t>
            </a:r>
          </a:p>
          <a:p>
            <a:pPr algn="ctr">
              <a:spcBef>
                <a:spcPct val="20000"/>
              </a:spcBef>
            </a:pPr>
            <a:endParaRPr lang="es-MX" sz="1200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spcBef>
                <a:spcPct val="20000"/>
              </a:spcBef>
            </a:pPr>
            <a:endParaRPr lang="es-MX" sz="1200" dirty="0">
              <a:solidFill>
                <a:schemeClr val="tx1">
                  <a:tint val="75000"/>
                </a:schemeClr>
              </a:solidFill>
            </a:endParaRPr>
          </a:p>
          <a:p>
            <a:pPr algn="ctr"/>
            <a:r>
              <a:rPr lang="es-MX" sz="1200" b="1" dirty="0"/>
              <a:t>Para realizar la solicitud a sus datos personales (expediente clínico)se recomienda</a:t>
            </a:r>
          </a:p>
          <a:p>
            <a:endParaRPr lang="es-MX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En la redacción de su solicitud, debe señalar el nombre completo,  número de registro del paciente o cualquier otro dato que permita la búsqueda de información.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Si requiere copias de los estudios de laboratorio o gabinete, señalar el nombre del estudio y la fecha en que se realizó el mismo.</a:t>
            </a:r>
          </a:p>
          <a:p>
            <a:endParaRPr lang="es-MX" sz="1200" dirty="0"/>
          </a:p>
          <a:p>
            <a:endParaRPr lang="es-MX" sz="1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DF4C389-EAC3-4FE5-B81C-20E2B9511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883" y="1798427"/>
            <a:ext cx="1282824" cy="755950"/>
          </a:xfrm>
          <a:prstGeom prst="rect">
            <a:avLst/>
          </a:prstGeom>
        </p:spPr>
      </p:pic>
      <p:sp>
        <p:nvSpPr>
          <p:cNvPr id="4" name="AutoShape 2" descr="Resultado de imagen para imagenes de expediente clinico">
            <a:extLst>
              <a:ext uri="{FF2B5EF4-FFF2-40B4-BE49-F238E27FC236}">
                <a16:creationId xmlns:a16="http://schemas.microsoft.com/office/drawing/2014/main" id="{39D70F13-CEC4-4B79-A385-DCE0A2B9DB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35500" y="36099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13EF603-1CCC-4528-B94D-CE2CAC9CD7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2933" t="45188" r="58270" b="31956"/>
          <a:stretch/>
        </p:blipFill>
        <p:spPr>
          <a:xfrm rot="19049331">
            <a:off x="2096295" y="1641229"/>
            <a:ext cx="914994" cy="69539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CA59398-E1C6-4374-9DB6-351589C74D3E}"/>
              </a:ext>
            </a:extLst>
          </p:cNvPr>
          <p:cNvSpPr txBox="1"/>
          <p:nvPr/>
        </p:nvSpPr>
        <p:spPr>
          <a:xfrm>
            <a:off x="115674" y="1087329"/>
            <a:ext cx="2224748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i="1" dirty="0"/>
              <a:t>“Es el conjunto único de información y datos personales de un paciente, que se integra dentro de todo tipo de establecimiento para la atención médica, ya sea público, social o privado, el cual, consta de documentos escritos, gráficos, imagenológicos, electrónicos, magnéticos, electromagnéticos, ópticos, magneto-ópticos y de cualquier otra índole, en los cuales, el personal de salud deberá hacer los registros, anotaciones, en su caso, constancias y certificaciones correspondientes a su intervención en la atención médica del paciente, con apego a las disposiciones jurídicas aplicables.”</a:t>
            </a:r>
          </a:p>
          <a:p>
            <a:pPr algn="just"/>
            <a:endParaRPr lang="es-MX" sz="500" b="1" dirty="0"/>
          </a:p>
          <a:p>
            <a:pPr algn="just"/>
            <a:r>
              <a:rPr lang="es-MX" sz="900" b="1" dirty="0"/>
              <a:t>        </a:t>
            </a:r>
            <a:r>
              <a:rPr lang="es-MX" sz="600" b="1" dirty="0"/>
              <a:t>NORMA</a:t>
            </a:r>
            <a:r>
              <a:rPr lang="es-MX" sz="600" dirty="0"/>
              <a:t> Oficial Mexicana </a:t>
            </a:r>
            <a:r>
              <a:rPr lang="es-MX" sz="600" b="1" dirty="0"/>
              <a:t>NOM-004-SSA3-2012</a:t>
            </a:r>
            <a:r>
              <a:rPr lang="es-MX" sz="600" dirty="0"/>
              <a:t>, del expediente clínico                                                                              </a:t>
            </a:r>
            <a:endParaRPr lang="es-MX" sz="7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F0B3B1D-65B7-4186-B24C-1A3397F10F17}"/>
              </a:ext>
            </a:extLst>
          </p:cNvPr>
          <p:cNvSpPr txBox="1"/>
          <p:nvPr/>
        </p:nvSpPr>
        <p:spPr>
          <a:xfrm>
            <a:off x="1020799" y="4023013"/>
            <a:ext cx="20013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" i="1" dirty="0"/>
              <a:t>Dato personal: </a:t>
            </a:r>
            <a:r>
              <a:rPr lang="es-MX" sz="1000" dirty="0"/>
              <a:t>Cualquier información concerniente a una persona física identificada o identificable, por ejemplo:  Nombre, fecha de nacimiento, edad, RFC, CURP, </a:t>
            </a:r>
          </a:p>
          <a:p>
            <a:pPr algn="r"/>
            <a:r>
              <a:rPr lang="es-MX" sz="1000" dirty="0"/>
              <a:t>nacionalidad, estado civil, teléfono, fotografía, número de pasaporte, etc.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52C18A8-8018-45F5-9089-1427903A8A3B}"/>
              </a:ext>
            </a:extLst>
          </p:cNvPr>
          <p:cNvSpPr txBox="1"/>
          <p:nvPr/>
        </p:nvSpPr>
        <p:spPr>
          <a:xfrm>
            <a:off x="240337" y="5434540"/>
            <a:ext cx="25629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i="1" dirty="0"/>
              <a:t>Dato sensible: </a:t>
            </a:r>
            <a:r>
              <a:rPr lang="es-MX" sz="1000" dirty="0"/>
              <a:t>Aquellos que se refieran a la esfera más intima de su titular, o cuya utilización indebida pueda dar origen a discriminación o conlleve un riesgo grave para éste, como son:</a:t>
            </a:r>
          </a:p>
          <a:p>
            <a:r>
              <a:rPr lang="es-MX" sz="1000" dirty="0"/>
              <a:t>Origen racial o étnico, estado de salud presente o futuro, </a:t>
            </a:r>
          </a:p>
          <a:p>
            <a:r>
              <a:rPr lang="es-MX" sz="1000" dirty="0"/>
              <a:t>información genética, preferencia sexual, entre otras. </a:t>
            </a:r>
            <a:endParaRPr lang="es-MX" sz="1000" i="1" dirty="0"/>
          </a:p>
          <a:p>
            <a:endParaRPr lang="es-MX" sz="600" b="1" dirty="0"/>
          </a:p>
          <a:p>
            <a:r>
              <a:rPr lang="es-MX" sz="600" b="1" dirty="0"/>
              <a:t>Ley General de Protección de Datos Personales en Posesión de Sujetos Obligados </a:t>
            </a:r>
            <a:endParaRPr lang="es-MX" sz="1800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815BE48-A9AD-438E-9331-7BF6194CCB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337" y="4221431"/>
            <a:ext cx="799717" cy="8136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3667" y="285989"/>
            <a:ext cx="3016835" cy="7031781"/>
          </a:xfrm>
          <a:ln cap="rnd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es-MX" dirty="0">
              <a:solidFill>
                <a:schemeClr val="tx1"/>
              </a:solidFill>
            </a:endParaRPr>
          </a:p>
          <a:p>
            <a:endParaRPr lang="es-MX" sz="1200" dirty="0">
              <a:solidFill>
                <a:schemeClr val="tx1"/>
              </a:solidFill>
            </a:endParaRPr>
          </a:p>
          <a:p>
            <a:pPr indent="3175" algn="l">
              <a:lnSpc>
                <a:spcPct val="80000"/>
              </a:lnSpc>
            </a:pPr>
            <a:r>
              <a:rPr lang="es-MX" sz="1400" b="1" dirty="0">
                <a:solidFill>
                  <a:schemeClr val="tx1"/>
                </a:solidFill>
              </a:rPr>
              <a:t>¿En cuánto tiempo me entregarán la información ?</a:t>
            </a:r>
          </a:p>
          <a:p>
            <a:pPr algn="l">
              <a:spcBef>
                <a:spcPts val="0"/>
              </a:spcBef>
            </a:pPr>
            <a:endParaRPr lang="es-MX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s-MX" sz="1300" dirty="0">
                <a:solidFill>
                  <a:schemeClr val="tx1"/>
                </a:solidFill>
              </a:rPr>
              <a:t>En un plazo máximo de veinte días hábiles.</a:t>
            </a:r>
          </a:p>
          <a:p>
            <a:pPr>
              <a:spcBef>
                <a:spcPts val="0"/>
              </a:spcBef>
            </a:pPr>
            <a:endParaRPr lang="es-MX" sz="13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s-MX" sz="1300" dirty="0">
                <a:solidFill>
                  <a:schemeClr val="tx1"/>
                </a:solidFill>
              </a:rPr>
              <a:t>La entrega será en la Unidad de Transparencia únicamente a la persona que acreditó fehacientemente su identidad</a:t>
            </a:r>
            <a:br>
              <a:rPr lang="es-MX" sz="1400" dirty="0">
                <a:solidFill>
                  <a:schemeClr val="tx1"/>
                </a:solidFill>
              </a:rPr>
            </a:br>
            <a:endParaRPr lang="es-MX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s-MX" sz="1400" dirty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r>
              <a:rPr lang="es-MX" sz="1600" b="1" dirty="0">
                <a:solidFill>
                  <a:schemeClr val="tx1"/>
                </a:solidFill>
              </a:rPr>
              <a:t>¿</a:t>
            </a:r>
            <a:r>
              <a:rPr lang="es-MX" sz="1400" b="1" dirty="0">
                <a:solidFill>
                  <a:schemeClr val="tx1"/>
                </a:solidFill>
              </a:rPr>
              <a:t>Tiene algún costo?</a:t>
            </a:r>
          </a:p>
          <a:p>
            <a:pPr algn="just">
              <a:spcBef>
                <a:spcPts val="0"/>
              </a:spcBef>
            </a:pPr>
            <a:endParaRPr lang="es-MX" sz="14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s-MX" sz="1300" dirty="0">
                <a:solidFill>
                  <a:schemeClr val="tx1"/>
                </a:solidFill>
              </a:rPr>
              <a:t>   Copia simple	            $   1.00 cada foja</a:t>
            </a:r>
          </a:p>
          <a:p>
            <a:pPr algn="l">
              <a:spcBef>
                <a:spcPts val="0"/>
              </a:spcBef>
            </a:pPr>
            <a:r>
              <a:rPr lang="es-MX" sz="1300" dirty="0">
                <a:solidFill>
                  <a:schemeClr val="tx1"/>
                </a:solidFill>
              </a:rPr>
              <a:t>   Copia certificada     $ 22.00 por foja </a:t>
            </a:r>
          </a:p>
          <a:p>
            <a:pPr algn="l">
              <a:spcBef>
                <a:spcPts val="0"/>
              </a:spcBef>
            </a:pPr>
            <a:r>
              <a:rPr lang="es-MX" sz="1300" dirty="0">
                <a:solidFill>
                  <a:schemeClr val="tx1"/>
                </a:solidFill>
              </a:rPr>
              <a:t>   </a:t>
            </a:r>
            <a:r>
              <a:rPr lang="es-MX" sz="1100" dirty="0">
                <a:solidFill>
                  <a:schemeClr val="tx1"/>
                </a:solidFill>
              </a:rPr>
              <a:t>Las primeras veinte hojas son gratuitas</a:t>
            </a:r>
          </a:p>
          <a:p>
            <a:pPr algn="l">
              <a:spcBef>
                <a:spcPts val="0"/>
              </a:spcBef>
            </a:pPr>
            <a:r>
              <a:rPr lang="es-MX" sz="1300" dirty="0">
                <a:solidFill>
                  <a:schemeClr val="tx1"/>
                </a:solidFill>
              </a:rPr>
              <a:t>   CD                             $ 10.00</a:t>
            </a:r>
          </a:p>
          <a:p>
            <a:pPr algn="l">
              <a:spcBef>
                <a:spcPts val="0"/>
              </a:spcBef>
            </a:pPr>
            <a:endParaRPr lang="es-MX" sz="1400" dirty="0">
              <a:solidFill>
                <a:schemeClr val="tx1"/>
              </a:solidFill>
            </a:endParaRPr>
          </a:p>
          <a:p>
            <a:pPr indent="3175" algn="l">
              <a:lnSpc>
                <a:spcPct val="80000"/>
              </a:lnSpc>
            </a:pPr>
            <a:endParaRPr lang="es-MX" sz="1300" dirty="0">
              <a:solidFill>
                <a:schemeClr val="tx1"/>
              </a:solidFill>
            </a:endParaRPr>
          </a:p>
          <a:p>
            <a:pPr indent="3175" algn="l">
              <a:lnSpc>
                <a:spcPct val="80000"/>
              </a:lnSpc>
            </a:pPr>
            <a:br>
              <a:rPr lang="es-MX" sz="1300" dirty="0">
                <a:solidFill>
                  <a:schemeClr val="tx1"/>
                </a:solidFill>
              </a:rPr>
            </a:br>
            <a:r>
              <a:rPr lang="es-MX" sz="1400" b="1" dirty="0">
                <a:solidFill>
                  <a:schemeClr val="tx1"/>
                </a:solidFill>
              </a:rPr>
              <a:t>¿Qué puedo hacer si no me entregaron la información solicitada?</a:t>
            </a:r>
          </a:p>
          <a:p>
            <a:pPr>
              <a:spcBef>
                <a:spcPts val="0"/>
              </a:spcBef>
            </a:pPr>
            <a:endParaRPr lang="es-MX" sz="13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s-MX" sz="1300" dirty="0">
                <a:solidFill>
                  <a:schemeClr val="tx1"/>
                </a:solidFill>
              </a:rPr>
              <a:t>Puede presentar un Recurso de Revisión ante el INAI o en la Unidad de Transparencia.</a:t>
            </a: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3280277" y="285989"/>
            <a:ext cx="3016835" cy="7031781"/>
          </a:xfrm>
          <a:prstGeom prst="rect">
            <a:avLst/>
          </a:prstGeom>
          <a:ln cap="rnd">
            <a:solidFill>
              <a:schemeClr val="accent1"/>
            </a:solidFill>
          </a:ln>
        </p:spPr>
        <p:txBody>
          <a:bodyPr vert="horz" lIns="97722" tIns="48861" rIns="97722" bIns="48861" rtlCol="0">
            <a:normAutofit fontScale="25000" lnSpcReduction="20000"/>
          </a:bodyPr>
          <a:lstStyle/>
          <a:p>
            <a:pPr algn="ctr"/>
            <a:endParaRPr lang="es-MX" sz="6000" dirty="0"/>
          </a:p>
          <a:p>
            <a:pPr algn="ctr"/>
            <a:endParaRPr lang="es-MX" sz="6000" dirty="0"/>
          </a:p>
          <a:p>
            <a:pPr algn="ctr"/>
            <a:br>
              <a:rPr lang="es-MX" sz="6000" dirty="0"/>
            </a:br>
            <a:endParaRPr lang="es-MX" sz="6000" dirty="0"/>
          </a:p>
          <a:p>
            <a:pPr indent="3175">
              <a:spcBef>
                <a:spcPct val="20000"/>
              </a:spcBef>
            </a:pPr>
            <a:r>
              <a:rPr lang="es-MX" sz="4800" b="1" dirty="0"/>
              <a:t>¿Dónde está ubicada la Unidad de Transparencia del Hospital Infantil de México Federico Gómez?</a:t>
            </a:r>
          </a:p>
          <a:p>
            <a:endParaRPr lang="es-MX" sz="7200" b="1" dirty="0">
              <a:latin typeface="Calisto MT" pitchFamily="18" charset="0"/>
            </a:endParaRPr>
          </a:p>
          <a:p>
            <a:pPr algn="ctr"/>
            <a:r>
              <a:rPr lang="es-MX" sz="5600" b="1" dirty="0"/>
              <a:t> </a:t>
            </a:r>
            <a:r>
              <a:rPr lang="es-MX" sz="4400" dirty="0"/>
              <a:t>Dr. Márquez No. 162,</a:t>
            </a:r>
          </a:p>
          <a:p>
            <a:pPr algn="ctr"/>
            <a:r>
              <a:rPr lang="es-MX" sz="4400" dirty="0"/>
              <a:t>Col. Doctores, Alcaldía Cuauhtémoc. </a:t>
            </a:r>
          </a:p>
          <a:p>
            <a:pPr algn="ctr"/>
            <a:r>
              <a:rPr lang="es-MX" sz="4400" dirty="0"/>
              <a:t>(entrada por la puerta 2) </a:t>
            </a:r>
          </a:p>
          <a:p>
            <a:pPr algn="ctr"/>
            <a:endParaRPr lang="es-MX" sz="4400" dirty="0"/>
          </a:p>
          <a:p>
            <a:pPr algn="ctr"/>
            <a:endParaRPr lang="es-MX" sz="4400" dirty="0"/>
          </a:p>
          <a:p>
            <a:pPr algn="ctr"/>
            <a:endParaRPr lang="es-MX" sz="4400" dirty="0"/>
          </a:p>
          <a:p>
            <a:pPr algn="ctr"/>
            <a:r>
              <a:rPr lang="es-MX" sz="4400" b="1" dirty="0"/>
              <a:t>Horario de servicio:</a:t>
            </a:r>
          </a:p>
          <a:p>
            <a:pPr algn="ctr"/>
            <a:endParaRPr lang="es-MX" sz="4400" b="1" dirty="0"/>
          </a:p>
          <a:p>
            <a:pPr algn="ctr"/>
            <a:r>
              <a:rPr lang="es-MX" sz="4400" dirty="0"/>
              <a:t>Lunes a Viernes de 9:00 a 14:00 horas</a:t>
            </a:r>
          </a:p>
          <a:p>
            <a:endParaRPr lang="es-MX" sz="5600" dirty="0"/>
          </a:p>
          <a:p>
            <a:endParaRPr lang="es-MX" sz="5600" dirty="0"/>
          </a:p>
          <a:p>
            <a:endParaRPr lang="es-MX" sz="5600" dirty="0"/>
          </a:p>
          <a:p>
            <a:endParaRPr lang="es-MX" sz="5600" dirty="0"/>
          </a:p>
          <a:p>
            <a:endParaRPr lang="es-MX" sz="5600" dirty="0"/>
          </a:p>
          <a:p>
            <a:r>
              <a:rPr lang="es-MX" sz="5600" b="1" dirty="0">
                <a:latin typeface="Trebuchet MS" pitchFamily="34" charset="0"/>
              </a:rPr>
              <a:t>Directorio:</a:t>
            </a:r>
          </a:p>
          <a:p>
            <a:endParaRPr lang="es-MX" sz="5600" dirty="0"/>
          </a:p>
          <a:p>
            <a:pPr algn="ctr"/>
            <a:r>
              <a:rPr lang="es-MX" sz="4400" b="1" dirty="0"/>
              <a:t>Dr. Adrián Chávez López</a:t>
            </a:r>
          </a:p>
          <a:p>
            <a:pPr algn="ctr"/>
            <a:r>
              <a:rPr lang="es-MX" sz="4400" dirty="0"/>
              <a:t>Director General</a:t>
            </a:r>
          </a:p>
          <a:p>
            <a:endParaRPr lang="es-MX" sz="5600" dirty="0"/>
          </a:p>
          <a:p>
            <a:pPr algn="ctr"/>
            <a:r>
              <a:rPr lang="es-MX" sz="4400" b="1" dirty="0"/>
              <a:t>Dra. Miriam Guadalupe Herrera Segura</a:t>
            </a:r>
          </a:p>
          <a:p>
            <a:pPr algn="ctr"/>
            <a:r>
              <a:rPr lang="es-MX" sz="4400" dirty="0"/>
              <a:t>Titular de la Unidad de Transparencia</a:t>
            </a:r>
          </a:p>
          <a:p>
            <a:pPr algn="ctr"/>
            <a:endParaRPr lang="es-MX" sz="4400" dirty="0"/>
          </a:p>
          <a:p>
            <a:pPr algn="ctr"/>
            <a:r>
              <a:rPr lang="es-MX" sz="4400" b="1" dirty="0"/>
              <a:t>Mtra. María del Carmen Medina García</a:t>
            </a:r>
          </a:p>
          <a:p>
            <a:pPr algn="ctr"/>
            <a:r>
              <a:rPr lang="es-MX" sz="4400" dirty="0"/>
              <a:t>Secretaria Técnica del Comité de Transparencia</a:t>
            </a:r>
          </a:p>
          <a:p>
            <a:pPr algn="ctr"/>
            <a:endParaRPr lang="es-MX" sz="4400" dirty="0"/>
          </a:p>
          <a:p>
            <a:pPr algn="ctr"/>
            <a:r>
              <a:rPr lang="es-MX" sz="4400" b="1" dirty="0"/>
              <a:t>Susana Gabriel López</a:t>
            </a:r>
          </a:p>
          <a:p>
            <a:pPr algn="ctr"/>
            <a:r>
              <a:rPr lang="es-MX" sz="4400" b="1" dirty="0"/>
              <a:t>Juan Carlos Gil Hernández</a:t>
            </a:r>
          </a:p>
          <a:p>
            <a:pPr algn="ctr"/>
            <a:r>
              <a:rPr lang="es-MX" sz="4400" b="1" dirty="0"/>
              <a:t>Antonio Moran López</a:t>
            </a:r>
          </a:p>
          <a:p>
            <a:pPr algn="ctr"/>
            <a:r>
              <a:rPr lang="es-MX" sz="4400" dirty="0"/>
              <a:t>Primer Contacto</a:t>
            </a:r>
          </a:p>
          <a:p>
            <a:pPr algn="ctr"/>
            <a:endParaRPr lang="es-MX" sz="4400" dirty="0"/>
          </a:p>
          <a:p>
            <a:pPr algn="ctr"/>
            <a:endParaRPr lang="es-MX" sz="4400" dirty="0"/>
          </a:p>
          <a:p>
            <a:pPr algn="ctr"/>
            <a:endParaRPr lang="es-MX" sz="4400" dirty="0"/>
          </a:p>
          <a:p>
            <a:pPr marL="176213"/>
            <a:r>
              <a:rPr lang="es-MX" sz="4400" dirty="0"/>
              <a:t>Tel: 52 28 99 17 Ext. 2505</a:t>
            </a:r>
          </a:p>
          <a:p>
            <a:pPr marL="176213"/>
            <a:endParaRPr lang="es-MX" sz="4400" dirty="0"/>
          </a:p>
          <a:p>
            <a:pPr marL="176213"/>
            <a:r>
              <a:rPr lang="es-MX" sz="4400" dirty="0"/>
              <a:t>Correo electrónico:</a:t>
            </a:r>
          </a:p>
          <a:p>
            <a:pPr marL="176213"/>
            <a:r>
              <a:rPr lang="es-MX" sz="4400" dirty="0">
                <a:hlinkClick r:id="rId2"/>
              </a:rPr>
              <a:t>transparencia@himfg.edu.mx</a:t>
            </a:r>
            <a:endParaRPr lang="es-MX" sz="4400" dirty="0"/>
          </a:p>
          <a:p>
            <a:pPr marL="176213"/>
            <a:endParaRPr lang="es-MX" sz="4400" dirty="0"/>
          </a:p>
          <a:p>
            <a:pPr marL="176213"/>
            <a:endParaRPr lang="es-MX" sz="4400" dirty="0"/>
          </a:p>
          <a:p>
            <a:pPr marL="176213" algn="r"/>
            <a:r>
              <a:rPr lang="es-MX" sz="2800" b="1" dirty="0"/>
              <a:t>Última actualización Junio 2022</a:t>
            </a:r>
            <a:endParaRPr lang="es-MX" sz="2400" b="1" dirty="0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6523374" y="285989"/>
            <a:ext cx="3016835" cy="7031781"/>
          </a:xfrm>
          <a:prstGeom prst="rect">
            <a:avLst/>
          </a:prstGeom>
          <a:ln w="15875" cap="rnd">
            <a:solidFill>
              <a:schemeClr val="accent1">
                <a:lumMod val="75000"/>
              </a:schemeClr>
            </a:solidFill>
          </a:ln>
        </p:spPr>
        <p:txBody>
          <a:bodyPr vert="horz" lIns="97722" tIns="48861" rIns="97722" bIns="48861" rtlCol="0">
            <a:normAutofit/>
          </a:bodyPr>
          <a:lstStyle/>
          <a:p>
            <a:pPr lvl="0" algn="ctr">
              <a:spcBef>
                <a:spcPct val="20000"/>
              </a:spcBef>
            </a:pPr>
            <a:endParaRPr lang="es-MX" sz="60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574644" y="2146982"/>
            <a:ext cx="2827751" cy="329509"/>
          </a:xfrm>
          <a:prstGeom prst="rect">
            <a:avLst/>
          </a:prstGeom>
        </p:spPr>
        <p:txBody>
          <a:bodyPr wrap="square" lIns="97722" tIns="48861" rIns="97722" bIns="48861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MX" sz="1500" b="1" dirty="0">
                <a:latin typeface="Trebuchet MS" pitchFamily="34" charset="0"/>
              </a:rPr>
              <a:t>Unidad de Transparencia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604413" y="4119565"/>
            <a:ext cx="2827751" cy="1145117"/>
          </a:xfrm>
          <a:prstGeom prst="rect">
            <a:avLst/>
          </a:prstGeom>
        </p:spPr>
        <p:txBody>
          <a:bodyPr wrap="square" lIns="97722" tIns="48861" rIns="97722" bIns="48861">
            <a:spAutoFit/>
          </a:bodyPr>
          <a:lstStyle/>
          <a:p>
            <a:pPr algn="ctr"/>
            <a:r>
              <a:rPr lang="es-MX" sz="3400" b="1" dirty="0">
                <a:latin typeface="Calisto MT" pitchFamily="18" charset="0"/>
              </a:rPr>
              <a:t>Expediente Clínico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646082" y="3233630"/>
            <a:ext cx="2827751" cy="957373"/>
          </a:xfrm>
          <a:prstGeom prst="rect">
            <a:avLst/>
          </a:prstGeom>
        </p:spPr>
        <p:txBody>
          <a:bodyPr wrap="square" lIns="97722" tIns="48861" rIns="97722" bIns="48861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MX" sz="1500" b="1" dirty="0"/>
              <a:t>Guía práctica para obtener </a:t>
            </a:r>
          </a:p>
          <a:p>
            <a:pPr algn="ctr">
              <a:spcBef>
                <a:spcPct val="20000"/>
              </a:spcBef>
            </a:pPr>
            <a:r>
              <a:rPr lang="es-MX" sz="3400" b="1" dirty="0">
                <a:latin typeface="Calisto MT" pitchFamily="18" charset="0"/>
              </a:rPr>
              <a:t>copia</a:t>
            </a:r>
            <a:r>
              <a:rPr lang="es-MX" sz="1500" b="1" dirty="0"/>
              <a:t>  </a:t>
            </a:r>
            <a:r>
              <a:rPr lang="es-MX" sz="3400" b="1" dirty="0">
                <a:latin typeface="Calisto MT" pitchFamily="18" charset="0"/>
              </a:rPr>
              <a:t>de tu</a:t>
            </a:r>
          </a:p>
        </p:txBody>
      </p:sp>
      <p:pic>
        <p:nvPicPr>
          <p:cNvPr id="10" name="Imagen 9" descr="11174491_811598852227940_5991029680495829623_o">
            <a:extLst>
              <a:ext uri="{FF2B5EF4-FFF2-40B4-BE49-F238E27FC236}">
                <a16:creationId xmlns:a16="http://schemas.microsoft.com/office/drawing/2014/main" id="{8049178C-B9D2-4454-9EEB-EA24C967A88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102" y="6570687"/>
            <a:ext cx="936104" cy="68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 l="8036" t="22857" r="67410" b="67143"/>
          <a:stretch>
            <a:fillRect/>
          </a:stretch>
        </p:blipFill>
        <p:spPr bwMode="auto">
          <a:xfrm>
            <a:off x="6786610" y="333351"/>
            <a:ext cx="2574116" cy="65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Rectángulo"/>
          <p:cNvSpPr/>
          <p:nvPr/>
        </p:nvSpPr>
        <p:spPr>
          <a:xfrm>
            <a:off x="6646082" y="1119169"/>
            <a:ext cx="2827751" cy="406453"/>
          </a:xfrm>
          <a:prstGeom prst="rect">
            <a:avLst/>
          </a:prstGeom>
        </p:spPr>
        <p:txBody>
          <a:bodyPr wrap="square" lIns="97722" tIns="48861" rIns="97722" bIns="48861">
            <a:spAutoFit/>
          </a:bodyPr>
          <a:lstStyle/>
          <a:p>
            <a:pPr algn="ctr"/>
            <a:r>
              <a:rPr lang="es-MX" sz="1000" b="1" dirty="0">
                <a:latin typeface="Trebuchet MS" pitchFamily="34" charset="0"/>
              </a:rPr>
              <a:t>Hospital Infantil de México Federico Gómez</a:t>
            </a:r>
          </a:p>
          <a:p>
            <a:pPr algn="ctr"/>
            <a:r>
              <a:rPr lang="es-MX" sz="900" dirty="0">
                <a:latin typeface="Trebuchet MS" pitchFamily="34" charset="0"/>
              </a:rPr>
              <a:t>Instituto Nacional de Salud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862</Words>
  <Application>Microsoft Office PowerPoint</Application>
  <PresentationFormat>Personalizado</PresentationFormat>
  <Paragraphs>135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Calisto MT</vt:lpstr>
      <vt:lpstr>Trebuchet MS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rechum</dc:creator>
  <cp:lastModifiedBy>Omar Eduardo Solano Gamboa</cp:lastModifiedBy>
  <cp:revision>71</cp:revision>
  <cp:lastPrinted>2018-09-28T14:38:25Z</cp:lastPrinted>
  <dcterms:created xsi:type="dcterms:W3CDTF">2011-10-12T22:43:45Z</dcterms:created>
  <dcterms:modified xsi:type="dcterms:W3CDTF">2024-06-03T16:07:09Z</dcterms:modified>
</cp:coreProperties>
</file>